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9" r:id="rId3"/>
    <p:sldId id="272" r:id="rId4"/>
    <p:sldId id="271" r:id="rId5"/>
    <p:sldId id="260" r:id="rId6"/>
    <p:sldId id="261" r:id="rId7"/>
    <p:sldId id="276" r:id="rId8"/>
    <p:sldId id="264" r:id="rId9"/>
    <p:sldId id="277" r:id="rId10"/>
    <p:sldId id="265" r:id="rId11"/>
    <p:sldId id="262" r:id="rId12"/>
    <p:sldId id="263" r:id="rId13"/>
    <p:sldId id="266" r:id="rId14"/>
    <p:sldId id="267" r:id="rId15"/>
    <p:sldId id="268" r:id="rId16"/>
    <p:sldId id="269" r:id="rId17"/>
    <p:sldId id="270" r:id="rId18"/>
    <p:sldId id="274" r:id="rId19"/>
    <p:sldId id="275" r:id="rId20"/>
  </p:sldIdLst>
  <p:sldSz cx="12192000" cy="6858000"/>
  <p:notesSz cx="6877050" cy="1000125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35" autoAdjust="0"/>
    <p:restoredTop sz="94660"/>
  </p:normalViewPr>
  <p:slideViewPr>
    <p:cSldViewPr snapToGrid="0">
      <p:cViewPr varScale="1">
        <p:scale>
          <a:sx n="67" d="100"/>
          <a:sy n="67" d="100"/>
        </p:scale>
        <p:origin x="64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9/11/2019</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6374287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9/11/2019</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41307737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9/11/2019</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3556881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9/11/2019</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1210751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9/11/2019</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3572753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9/11/2019</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4537640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9/11/2019</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3778021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9/11/2019</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1576576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9/11/2019</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17349756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9/11/2019</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‹nr.›</a:t>
            </a:fld>
            <a:endParaRPr lang="en-US" dirty="0"/>
          </a:p>
        </p:txBody>
      </p:sp>
    </p:spTree>
    <p:extLst>
      <p:ext uri="{BB962C8B-B14F-4D97-AF65-F5344CB8AC3E}">
        <p14:creationId xmlns:p14="http://schemas.microsoft.com/office/powerpoint/2010/main" val="39172372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9/11/2019</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‹nr.›</a:t>
            </a:fld>
            <a:endParaRPr lang="en-US" dirty="0"/>
          </a:p>
        </p:txBody>
      </p:sp>
    </p:spTree>
    <p:extLst>
      <p:ext uri="{BB962C8B-B14F-4D97-AF65-F5344CB8AC3E}">
        <p14:creationId xmlns:p14="http://schemas.microsoft.com/office/powerpoint/2010/main" val="2588162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fld id="{62D6E202-B606-4609-B914-27C9371A1F6D}" type="datetime1">
              <a:rPr lang="en-US" smtClean="0"/>
              <a:t>9/11/2019</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1050">
                <a:solidFill>
                  <a:srgbClr val="FFFFFF"/>
                </a:solidFill>
              </a:defRPr>
            </a:lvl1pPr>
          </a:lstStyle>
          <a:p>
            <a:fld id="{3A98EE3D-8CD1-4C3F-BD1C-C98C9596463C}" type="slidenum">
              <a:rPr lang="en-US" smtClean="0"/>
              <a:t>‹nr.›</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5608802"/>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hf sldNum="0" hdr="0" ftr="0" dt="0"/>
  <p:txStyles>
    <p:titleStyle>
      <a:lvl1pPr algn="l" defTabSz="914400" rtl="0" eaLnBrk="1" latinLnBrk="0" hangingPunct="1">
        <a:lnSpc>
          <a:spcPct val="90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quizlet.com/latest"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dezeeboon6b.weebly.com/blog" TargetMode="External"/><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s://www.facebook.com/ForReadingAddicts/videos/a-book-that-is-not-read-is-a-book-that-dies/1390381024423994/"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pixabay.com/en/pi-maths-symbol-formula-algebra-254084/"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video" Target="https://www.youtube.com/embed/MnsJUnYcXnE?feature=oembed" TargetMode="Externa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6482F060-A4AF-4E0B-B364-7C6BA4AE9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6220" y="0"/>
            <a:ext cx="4641315"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el 1">
            <a:extLst>
              <a:ext uri="{FF2B5EF4-FFF2-40B4-BE49-F238E27FC236}">
                <a16:creationId xmlns:a16="http://schemas.microsoft.com/office/drawing/2014/main" id="{1B66E8E3-1342-403F-BA9E-4BCA413DE5C0}"/>
              </a:ext>
            </a:extLst>
          </p:cNvPr>
          <p:cNvSpPr>
            <a:spLocks noGrp="1"/>
          </p:cNvSpPr>
          <p:nvPr>
            <p:ph type="ctrTitle"/>
          </p:nvPr>
        </p:nvSpPr>
        <p:spPr>
          <a:xfrm>
            <a:off x="484814" y="640080"/>
            <a:ext cx="3659246" cy="2850319"/>
          </a:xfrm>
        </p:spPr>
        <p:txBody>
          <a:bodyPr>
            <a:normAutofit/>
          </a:bodyPr>
          <a:lstStyle/>
          <a:p>
            <a:r>
              <a:rPr lang="nl-BE" sz="5400">
                <a:solidFill>
                  <a:srgbClr val="FFFFFF"/>
                </a:solidFill>
              </a:rPr>
              <a:t>WELKOM</a:t>
            </a:r>
          </a:p>
        </p:txBody>
      </p:sp>
      <p:sp>
        <p:nvSpPr>
          <p:cNvPr id="3" name="Ondertitel 2">
            <a:extLst>
              <a:ext uri="{FF2B5EF4-FFF2-40B4-BE49-F238E27FC236}">
                <a16:creationId xmlns:a16="http://schemas.microsoft.com/office/drawing/2014/main" id="{4C27F704-C115-42BC-A0F5-3AD731BCBDFD}"/>
              </a:ext>
            </a:extLst>
          </p:cNvPr>
          <p:cNvSpPr>
            <a:spLocks noGrp="1"/>
          </p:cNvSpPr>
          <p:nvPr>
            <p:ph type="subTitle" idx="1"/>
          </p:nvPr>
        </p:nvSpPr>
        <p:spPr>
          <a:xfrm>
            <a:off x="484814" y="3812134"/>
            <a:ext cx="3659246" cy="2349823"/>
          </a:xfrm>
        </p:spPr>
        <p:txBody>
          <a:bodyPr>
            <a:normAutofit/>
          </a:bodyPr>
          <a:lstStyle/>
          <a:p>
            <a:r>
              <a:rPr lang="nl-BE" sz="1800">
                <a:solidFill>
                  <a:srgbClr val="FFFFFF"/>
                </a:solidFill>
              </a:rPr>
              <a:t>Infoavond </a:t>
            </a:r>
          </a:p>
          <a:p>
            <a:r>
              <a:rPr lang="nl-BE" sz="1800">
                <a:solidFill>
                  <a:srgbClr val="FFFFFF"/>
                </a:solidFill>
              </a:rPr>
              <a:t>zesde leerjaar</a:t>
            </a:r>
          </a:p>
        </p:txBody>
      </p:sp>
      <p:cxnSp>
        <p:nvCxnSpPr>
          <p:cNvPr id="7" name="Straight Connector 10">
            <a:extLst>
              <a:ext uri="{FF2B5EF4-FFF2-40B4-BE49-F238E27FC236}">
                <a16:creationId xmlns:a16="http://schemas.microsoft.com/office/drawing/2014/main" id="{B9EB6DAA-2F0C-43D5-A577-15D5D2C4E3F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2797" y="3651268"/>
            <a:ext cx="338328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D2B3D5D4-2834-4FB6-8CDF-6D3FAB336535}"/>
              </a:ext>
            </a:extLst>
          </p:cNvPr>
          <p:cNvPicPr>
            <a:picLocks noChangeAspect="1"/>
          </p:cNvPicPr>
          <p:nvPr/>
        </p:nvPicPr>
        <p:blipFill rotWithShape="1">
          <a:blip r:embed="rId2">
            <a:extLst>
              <a:ext uri="{28A0092B-C50C-407E-A947-70E740481C1C}">
                <a14:useLocalDpi xmlns:a14="http://schemas.microsoft.com/office/drawing/2010/main" val="0"/>
              </a:ext>
            </a:extLst>
          </a:blip>
          <a:srcRect l="22224" r="15794"/>
          <a:stretch/>
        </p:blipFill>
        <p:spPr>
          <a:xfrm>
            <a:off x="4635095" y="10"/>
            <a:ext cx="7556889" cy="6857990"/>
          </a:xfrm>
          <a:prstGeom prst="rect">
            <a:avLst/>
          </a:prstGeom>
        </p:spPr>
      </p:pic>
    </p:spTree>
    <p:extLst>
      <p:ext uri="{BB962C8B-B14F-4D97-AF65-F5344CB8AC3E}">
        <p14:creationId xmlns:p14="http://schemas.microsoft.com/office/powerpoint/2010/main" val="124974765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990D0034-F768-41E7-85D4-F38C4DE857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08A3D34-EC0C-4A9C-92E1-F5B7F9E6FE9F}"/>
              </a:ext>
            </a:extLst>
          </p:cNvPr>
          <p:cNvSpPr>
            <a:spLocks noGrp="1"/>
          </p:cNvSpPr>
          <p:nvPr>
            <p:ph type="title"/>
          </p:nvPr>
        </p:nvSpPr>
        <p:spPr>
          <a:xfrm>
            <a:off x="8614786" y="516836"/>
            <a:ext cx="3100136" cy="1960234"/>
          </a:xfrm>
        </p:spPr>
        <p:txBody>
          <a:bodyPr>
            <a:normAutofit/>
          </a:bodyPr>
          <a:lstStyle/>
          <a:p>
            <a:r>
              <a:rPr lang="nl-BE" sz="4400"/>
              <a:t>WERO</a:t>
            </a:r>
          </a:p>
        </p:txBody>
      </p:sp>
      <p:pic>
        <p:nvPicPr>
          <p:cNvPr id="5" name="Afbeelding 4" descr="Afbeelding met gebouw, buiten, persoon&#10;&#10;Automatisch gegenereerde beschrijving">
            <a:extLst>
              <a:ext uri="{FF2B5EF4-FFF2-40B4-BE49-F238E27FC236}">
                <a16:creationId xmlns:a16="http://schemas.microsoft.com/office/drawing/2014/main" id="{A03A10EA-42B5-41D0-8967-31B22F373D44}"/>
              </a:ext>
            </a:extLst>
          </p:cNvPr>
          <p:cNvPicPr>
            <a:picLocks noChangeAspect="1"/>
          </p:cNvPicPr>
          <p:nvPr/>
        </p:nvPicPr>
        <p:blipFill rotWithShape="1">
          <a:blip r:embed="rId2">
            <a:extLst>
              <a:ext uri="{28A0092B-C50C-407E-A947-70E740481C1C}">
                <a14:useLocalDpi xmlns:a14="http://schemas.microsoft.com/office/drawing/2010/main" val="0"/>
              </a:ext>
            </a:extLst>
          </a:blip>
          <a:srcRect l="9537" r="11513" b="-1"/>
          <a:stretch/>
        </p:blipFill>
        <p:spPr>
          <a:xfrm>
            <a:off x="-1" y="10"/>
            <a:ext cx="8111272" cy="6857990"/>
          </a:xfrm>
          <a:prstGeom prst="rect">
            <a:avLst/>
          </a:prstGeom>
        </p:spPr>
      </p:pic>
      <p:cxnSp>
        <p:nvCxnSpPr>
          <p:cNvPr id="45" name="Straight Connector 44">
            <a:extLst>
              <a:ext uri="{FF2B5EF4-FFF2-40B4-BE49-F238E27FC236}">
                <a16:creationId xmlns:a16="http://schemas.microsoft.com/office/drawing/2014/main" id="{5A0A5CF6-407C-4691-8122-49DF69D002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730145" y="2633962"/>
            <a:ext cx="292608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id="{D4B564F4-C291-43D6-82F1-9DDD8FEA487A}"/>
              </a:ext>
            </a:extLst>
          </p:cNvPr>
          <p:cNvSpPr>
            <a:spLocks noGrp="1"/>
          </p:cNvSpPr>
          <p:nvPr>
            <p:ph idx="1"/>
          </p:nvPr>
        </p:nvSpPr>
        <p:spPr>
          <a:xfrm>
            <a:off x="8614786" y="2790855"/>
            <a:ext cx="3084844" cy="3311766"/>
          </a:xfrm>
        </p:spPr>
        <p:txBody>
          <a:bodyPr>
            <a:normAutofit/>
          </a:bodyPr>
          <a:lstStyle/>
          <a:p>
            <a:pPr>
              <a:lnSpc>
                <a:spcPct val="90000"/>
              </a:lnSpc>
            </a:pPr>
            <a:r>
              <a:rPr lang="nl-BE" sz="1400" b="1" dirty="0"/>
              <a:t>ONDERDELEN</a:t>
            </a:r>
          </a:p>
          <a:p>
            <a:pPr>
              <a:lnSpc>
                <a:spcPct val="90000"/>
              </a:lnSpc>
            </a:pPr>
            <a:r>
              <a:rPr lang="nl-BE" sz="1400" dirty="0"/>
              <a:t>- Mikado 6: meester Joris</a:t>
            </a:r>
            <a:br>
              <a:rPr lang="nl-BE" sz="1400" dirty="0"/>
            </a:br>
            <a:r>
              <a:rPr lang="nl-BE" sz="1400" dirty="0"/>
              <a:t>(maandag / donderdag / vrijdag)</a:t>
            </a:r>
            <a:br>
              <a:rPr lang="nl-BE" sz="1400" dirty="0"/>
            </a:br>
            <a:r>
              <a:rPr lang="nl-BE" sz="1400" dirty="0"/>
              <a:t>- Open wereld: aanvulling met Zonneland</a:t>
            </a:r>
            <a:br>
              <a:rPr lang="nl-BE" sz="1400" dirty="0"/>
            </a:br>
            <a:r>
              <a:rPr lang="nl-BE" sz="1400" dirty="0"/>
              <a:t>- Eigen projecten (ZILL)</a:t>
            </a:r>
          </a:p>
          <a:p>
            <a:pPr>
              <a:lnSpc>
                <a:spcPct val="90000"/>
              </a:lnSpc>
            </a:pPr>
            <a:r>
              <a:rPr lang="nl-BE" sz="1400" b="1" dirty="0"/>
              <a:t>MATERIALEN</a:t>
            </a:r>
          </a:p>
          <a:p>
            <a:pPr>
              <a:lnSpc>
                <a:spcPct val="90000"/>
              </a:lnSpc>
            </a:pPr>
            <a:r>
              <a:rPr lang="nl-BE" sz="1400" dirty="0"/>
              <a:t>- Leerwerkboek Mikado</a:t>
            </a:r>
            <a:br>
              <a:rPr lang="nl-BE" sz="1400" dirty="0"/>
            </a:br>
            <a:r>
              <a:rPr lang="nl-BE" sz="1400" dirty="0"/>
              <a:t>- Eigen projectbundels (open boek taak/toets) </a:t>
            </a:r>
          </a:p>
          <a:p>
            <a:pPr>
              <a:lnSpc>
                <a:spcPct val="90000"/>
              </a:lnSpc>
            </a:pPr>
            <a:r>
              <a:rPr lang="nl-BE" sz="1400" b="1" dirty="0"/>
              <a:t>STEM in de kijker </a:t>
            </a:r>
          </a:p>
          <a:p>
            <a:pPr>
              <a:lnSpc>
                <a:spcPct val="90000"/>
              </a:lnSpc>
            </a:pPr>
            <a:r>
              <a:rPr lang="nl-BE" sz="1400" dirty="0"/>
              <a:t>- proeven rond voeding</a:t>
            </a:r>
            <a:br>
              <a:rPr lang="nl-BE" sz="1400" dirty="0"/>
            </a:br>
            <a:r>
              <a:rPr lang="nl-BE" sz="1400" dirty="0"/>
              <a:t>- diverse STEM-activiteiten</a:t>
            </a:r>
          </a:p>
        </p:txBody>
      </p:sp>
    </p:spTree>
    <p:extLst>
      <p:ext uri="{BB962C8B-B14F-4D97-AF65-F5344CB8AC3E}">
        <p14:creationId xmlns:p14="http://schemas.microsoft.com/office/powerpoint/2010/main" val="13640264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E844E128-FF69-4E9F-8327-6B504B3C5A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85"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el 1">
            <a:extLst>
              <a:ext uri="{FF2B5EF4-FFF2-40B4-BE49-F238E27FC236}">
                <a16:creationId xmlns:a16="http://schemas.microsoft.com/office/drawing/2014/main" id="{13480E3E-D1DB-4B36-9648-D0066C286BC9}"/>
              </a:ext>
            </a:extLst>
          </p:cNvPr>
          <p:cNvSpPr>
            <a:spLocks noGrp="1"/>
          </p:cNvSpPr>
          <p:nvPr>
            <p:ph type="title"/>
          </p:nvPr>
        </p:nvSpPr>
        <p:spPr>
          <a:xfrm>
            <a:off x="5116783" y="516835"/>
            <a:ext cx="5977937" cy="1666501"/>
          </a:xfrm>
        </p:spPr>
        <p:txBody>
          <a:bodyPr>
            <a:normAutofit/>
          </a:bodyPr>
          <a:lstStyle/>
          <a:p>
            <a:r>
              <a:rPr lang="nl-BE" sz="4000" dirty="0">
                <a:solidFill>
                  <a:srgbClr val="FFFFFF"/>
                </a:solidFill>
              </a:rPr>
              <a:t>Taalontwikkeling Nederlands</a:t>
            </a:r>
          </a:p>
        </p:txBody>
      </p:sp>
      <p:pic>
        <p:nvPicPr>
          <p:cNvPr id="5" name="Afbeelding 4" descr="Afbeelding met plank, boek, binnen, stoel&#10;&#10;Automatisch gegenereerde beschrijving">
            <a:extLst>
              <a:ext uri="{FF2B5EF4-FFF2-40B4-BE49-F238E27FC236}">
                <a16:creationId xmlns:a16="http://schemas.microsoft.com/office/drawing/2014/main" id="{4B290510-584D-4504-BB28-E40520381D5C}"/>
              </a:ext>
            </a:extLst>
          </p:cNvPr>
          <p:cNvPicPr>
            <a:picLocks noChangeAspect="1"/>
          </p:cNvPicPr>
          <p:nvPr/>
        </p:nvPicPr>
        <p:blipFill rotWithShape="1">
          <a:blip r:embed="rId2">
            <a:extLst>
              <a:ext uri="{28A0092B-C50C-407E-A947-70E740481C1C}">
                <a14:useLocalDpi xmlns:a14="http://schemas.microsoft.com/office/drawing/2010/main" val="0"/>
              </a:ext>
            </a:extLst>
          </a:blip>
          <a:srcRect l="32763" r="22658" b="-1"/>
          <a:stretch/>
        </p:blipFill>
        <p:spPr>
          <a:xfrm>
            <a:off x="20" y="10"/>
            <a:ext cx="4580077" cy="6857990"/>
          </a:xfrm>
          <a:prstGeom prst="rect">
            <a:avLst/>
          </a:prstGeom>
        </p:spPr>
      </p:pic>
      <p:cxnSp>
        <p:nvCxnSpPr>
          <p:cNvPr id="19" name="Straight Connector 18">
            <a:extLst>
              <a:ext uri="{FF2B5EF4-FFF2-40B4-BE49-F238E27FC236}">
                <a16:creationId xmlns:a16="http://schemas.microsoft.com/office/drawing/2014/main" id="{055CEADF-09EA-423C-8C45-F94AF44D5AF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00864" y="2353592"/>
            <a:ext cx="566928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id="{3F64ACA3-007B-4F42-A387-C1B41039A272}"/>
              </a:ext>
            </a:extLst>
          </p:cNvPr>
          <p:cNvSpPr>
            <a:spLocks noGrp="1"/>
          </p:cNvSpPr>
          <p:nvPr>
            <p:ph idx="1"/>
          </p:nvPr>
        </p:nvSpPr>
        <p:spPr>
          <a:xfrm>
            <a:off x="5116784" y="2546225"/>
            <a:ext cx="6546896" cy="3794940"/>
          </a:xfrm>
        </p:spPr>
        <p:txBody>
          <a:bodyPr>
            <a:normAutofit/>
          </a:bodyPr>
          <a:lstStyle/>
          <a:p>
            <a:pPr>
              <a:lnSpc>
                <a:spcPct val="90000"/>
              </a:lnSpc>
            </a:pPr>
            <a:r>
              <a:rPr lang="nl-BE" sz="1600" dirty="0">
                <a:solidFill>
                  <a:srgbClr val="FFFFFF"/>
                </a:solidFill>
              </a:rPr>
              <a:t>- Leesclub: Kinder- en jeugdjury / I like – </a:t>
            </a:r>
            <a:r>
              <a:rPr lang="nl-BE" sz="1600" dirty="0" err="1">
                <a:solidFill>
                  <a:srgbClr val="FFFFFF"/>
                </a:solidFill>
              </a:rPr>
              <a:t>dislike</a:t>
            </a:r>
            <a:r>
              <a:rPr lang="nl-BE" sz="1600" dirty="0">
                <a:solidFill>
                  <a:srgbClr val="FFFFFF"/>
                </a:solidFill>
              </a:rPr>
              <a:t> / boek van de maand / …</a:t>
            </a:r>
          </a:p>
          <a:p>
            <a:pPr>
              <a:lnSpc>
                <a:spcPct val="90000"/>
              </a:lnSpc>
            </a:pPr>
            <a:r>
              <a:rPr lang="nl-BE" sz="1600" dirty="0">
                <a:solidFill>
                  <a:srgbClr val="FFFFFF"/>
                </a:solidFill>
              </a:rPr>
              <a:t>- Klassenpost</a:t>
            </a:r>
          </a:p>
          <a:p>
            <a:pPr>
              <a:lnSpc>
                <a:spcPct val="90000"/>
              </a:lnSpc>
            </a:pPr>
            <a:r>
              <a:rPr lang="nl-BE" sz="1600" dirty="0">
                <a:solidFill>
                  <a:srgbClr val="FFFFFF"/>
                </a:solidFill>
              </a:rPr>
              <a:t>Dit is een Nederlandstalige schrijfcampagne waarbij leerlingen uit Nederlandstalige scholen (over de grenzen heen) echte, persoonlijk met de hand geschreven brieven schrijft naar een schrijfmaatje op een andere school. Het begint met een voorbereidingsperiode en bestaat tijdens een schooljaar uit 2 schrijfmomenten en 2x een moment waarop brieven worden ontvangen.</a:t>
            </a:r>
          </a:p>
          <a:p>
            <a:pPr>
              <a:lnSpc>
                <a:spcPct val="90000"/>
              </a:lnSpc>
            </a:pPr>
            <a:r>
              <a:rPr lang="nl-BE" sz="1600" dirty="0">
                <a:solidFill>
                  <a:srgbClr val="FFFFFF"/>
                </a:solidFill>
              </a:rPr>
              <a:t>- Tijd voor taal accent</a:t>
            </a:r>
          </a:p>
          <a:p>
            <a:pPr>
              <a:lnSpc>
                <a:spcPct val="90000"/>
              </a:lnSpc>
            </a:pPr>
            <a:r>
              <a:rPr lang="nl-BE" sz="1600" dirty="0">
                <a:solidFill>
                  <a:srgbClr val="FFFFFF"/>
                </a:solidFill>
              </a:rPr>
              <a:t>- Tijd voor taal spelling – </a:t>
            </a:r>
            <a:r>
              <a:rPr lang="nl-BE" sz="1600" b="1" dirty="0">
                <a:solidFill>
                  <a:srgbClr val="FFFFFF"/>
                </a:solidFill>
              </a:rPr>
              <a:t>HUISWERK</a:t>
            </a:r>
            <a:r>
              <a:rPr lang="nl-BE" sz="1600" dirty="0">
                <a:solidFill>
                  <a:srgbClr val="FFFFFF"/>
                </a:solidFill>
              </a:rPr>
              <a:t> </a:t>
            </a:r>
          </a:p>
          <a:p>
            <a:pPr>
              <a:lnSpc>
                <a:spcPct val="90000"/>
              </a:lnSpc>
            </a:pPr>
            <a:r>
              <a:rPr lang="nl-BE" sz="1600" dirty="0">
                <a:solidFill>
                  <a:srgbClr val="FFFFFF"/>
                </a:solidFill>
              </a:rPr>
              <a:t>- Bibliotheekbezoek</a:t>
            </a:r>
          </a:p>
          <a:p>
            <a:pPr>
              <a:lnSpc>
                <a:spcPct val="90000"/>
              </a:lnSpc>
            </a:pPr>
            <a:r>
              <a:rPr lang="nl-BE" sz="1600" dirty="0">
                <a:solidFill>
                  <a:srgbClr val="FFFFFF"/>
                </a:solidFill>
              </a:rPr>
              <a:t>- Boeken, boeken, boeken, …</a:t>
            </a:r>
          </a:p>
        </p:txBody>
      </p:sp>
    </p:spTree>
    <p:extLst>
      <p:ext uri="{BB962C8B-B14F-4D97-AF65-F5344CB8AC3E}">
        <p14:creationId xmlns:p14="http://schemas.microsoft.com/office/powerpoint/2010/main" val="4201767501"/>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4FAA6B4-BAFB-4474-9B14-DC83A90965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D43833E9-AECD-410C-AB26-5099BD1408A4}"/>
              </a:ext>
            </a:extLst>
          </p:cNvPr>
          <p:cNvSpPr>
            <a:spLocks noGrp="1"/>
          </p:cNvSpPr>
          <p:nvPr>
            <p:ph type="title"/>
          </p:nvPr>
        </p:nvSpPr>
        <p:spPr>
          <a:xfrm>
            <a:off x="1097280" y="286603"/>
            <a:ext cx="10058400" cy="1450757"/>
          </a:xfrm>
        </p:spPr>
        <p:txBody>
          <a:bodyPr>
            <a:normAutofit/>
          </a:bodyPr>
          <a:lstStyle/>
          <a:p>
            <a:r>
              <a:rPr lang="nl-BE" dirty="0"/>
              <a:t>Taalontwikkeling Frans</a:t>
            </a:r>
          </a:p>
        </p:txBody>
      </p:sp>
      <p:cxnSp>
        <p:nvCxnSpPr>
          <p:cNvPr id="12" name="Straight Connector 11">
            <a:extLst>
              <a:ext uri="{FF2B5EF4-FFF2-40B4-BE49-F238E27FC236}">
                <a16:creationId xmlns:a16="http://schemas.microsoft.com/office/drawing/2014/main" id="{4364CDC3-ADB0-4691-9286-5925F160C2D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id="{2706134A-1606-42AD-84CD-AE1B5392DE5D}"/>
              </a:ext>
            </a:extLst>
          </p:cNvPr>
          <p:cNvSpPr>
            <a:spLocks noGrp="1"/>
          </p:cNvSpPr>
          <p:nvPr>
            <p:ph idx="1"/>
          </p:nvPr>
        </p:nvSpPr>
        <p:spPr>
          <a:xfrm>
            <a:off x="1097280" y="2108201"/>
            <a:ext cx="5575367" cy="3760891"/>
          </a:xfrm>
        </p:spPr>
        <p:txBody>
          <a:bodyPr>
            <a:normAutofit lnSpcReduction="10000"/>
          </a:bodyPr>
          <a:lstStyle/>
          <a:p>
            <a:r>
              <a:rPr lang="nl-BE" dirty="0"/>
              <a:t>- Leerwerkboek</a:t>
            </a:r>
          </a:p>
          <a:p>
            <a:r>
              <a:rPr lang="nl-BE" dirty="0"/>
              <a:t>- Woordenschat</a:t>
            </a:r>
          </a:p>
          <a:p>
            <a:r>
              <a:rPr lang="nl-BE" dirty="0"/>
              <a:t>- Grammaire – werkwoorden !</a:t>
            </a:r>
          </a:p>
          <a:p>
            <a:r>
              <a:rPr lang="nl-BE" dirty="0"/>
              <a:t>- Lezen, verstaan, spreken, schrijven, … ?</a:t>
            </a:r>
          </a:p>
          <a:p>
            <a:r>
              <a:rPr lang="nl-BE" dirty="0"/>
              <a:t>- Jeugdjournaal RTBF ‘Les </a:t>
            </a:r>
            <a:r>
              <a:rPr lang="nl-BE" dirty="0" err="1"/>
              <a:t>Niouzz</a:t>
            </a:r>
            <a:r>
              <a:rPr lang="nl-BE" dirty="0"/>
              <a:t>’</a:t>
            </a:r>
          </a:p>
          <a:p>
            <a:r>
              <a:rPr lang="nl-BE" dirty="0"/>
              <a:t>- Extra oefeningen: </a:t>
            </a:r>
            <a:r>
              <a:rPr lang="nl-BE" dirty="0" err="1">
                <a:hlinkClick r:id="rId2"/>
              </a:rPr>
              <a:t>quizlet</a:t>
            </a:r>
            <a:r>
              <a:rPr lang="nl-BE" dirty="0"/>
              <a:t> (</a:t>
            </a:r>
            <a:r>
              <a:rPr lang="nl-BE" dirty="0" err="1"/>
              <a:t>evelien_baete</a:t>
            </a:r>
            <a:r>
              <a:rPr lang="nl-BE" dirty="0"/>
              <a:t>)</a:t>
            </a:r>
          </a:p>
          <a:p>
            <a:r>
              <a:rPr lang="nl-BE" dirty="0"/>
              <a:t>- toetsen: woordenschat + na elk contact</a:t>
            </a:r>
          </a:p>
          <a:p>
            <a:r>
              <a:rPr lang="nl-BE" dirty="0"/>
              <a:t>- </a:t>
            </a:r>
            <a:r>
              <a:rPr lang="nl-BE" b="1" dirty="0"/>
              <a:t>HUISWERK</a:t>
            </a:r>
          </a:p>
        </p:txBody>
      </p:sp>
      <p:pic>
        <p:nvPicPr>
          <p:cNvPr id="5" name="Afbeelding 4">
            <a:extLst>
              <a:ext uri="{FF2B5EF4-FFF2-40B4-BE49-F238E27FC236}">
                <a16:creationId xmlns:a16="http://schemas.microsoft.com/office/drawing/2014/main" id="{8E17CBA9-ADCB-45C4-84FD-A201EF49898B}"/>
              </a:ext>
            </a:extLst>
          </p:cNvPr>
          <p:cNvPicPr>
            <a:picLocks noChangeAspect="1"/>
          </p:cNvPicPr>
          <p:nvPr/>
        </p:nvPicPr>
        <p:blipFill rotWithShape="1">
          <a:blip r:embed="rId3">
            <a:extLst>
              <a:ext uri="{28A0092B-C50C-407E-A947-70E740481C1C}">
                <a14:useLocalDpi xmlns:a14="http://schemas.microsoft.com/office/drawing/2010/main" val="0"/>
              </a:ext>
            </a:extLst>
          </a:blip>
          <a:srcRect r="47304" b="1"/>
          <a:stretch/>
        </p:blipFill>
        <p:spPr>
          <a:xfrm>
            <a:off x="7534656" y="2108200"/>
            <a:ext cx="3621024" cy="3600613"/>
          </a:xfrm>
          <a:prstGeom prst="rect">
            <a:avLst/>
          </a:prstGeom>
        </p:spPr>
      </p:pic>
      <p:sp>
        <p:nvSpPr>
          <p:cNvPr id="14" name="Rectangle 13">
            <a:extLst>
              <a:ext uri="{FF2B5EF4-FFF2-40B4-BE49-F238E27FC236}">
                <a16:creationId xmlns:a16="http://schemas.microsoft.com/office/drawing/2014/main" id="{DB148495-5F82-48E2-A76C-C8E1C89499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810444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990D0034-F768-41E7-85D4-F38C4DE857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dirty="0"/>
          </a:p>
        </p:txBody>
      </p:sp>
      <p:pic>
        <p:nvPicPr>
          <p:cNvPr id="7" name="Afbeelding 6" descr="Afbeelding met persoon, meisje, tennis, jong&#10;&#10;Automatisch gegenereerde beschrijving">
            <a:extLst>
              <a:ext uri="{FF2B5EF4-FFF2-40B4-BE49-F238E27FC236}">
                <a16:creationId xmlns:a16="http://schemas.microsoft.com/office/drawing/2014/main" id="{95E251FE-9EDB-4AAA-9ACD-82B0F8BCD7A1}"/>
              </a:ext>
            </a:extLst>
          </p:cNvPr>
          <p:cNvPicPr>
            <a:picLocks noChangeAspect="1"/>
          </p:cNvPicPr>
          <p:nvPr/>
        </p:nvPicPr>
        <p:blipFill rotWithShape="1">
          <a:blip r:embed="rId2">
            <a:extLst>
              <a:ext uri="{28A0092B-C50C-407E-A947-70E740481C1C}">
                <a14:useLocalDpi xmlns:a14="http://schemas.microsoft.com/office/drawing/2010/main" val="0"/>
              </a:ext>
            </a:extLst>
          </a:blip>
          <a:srcRect l="10062" r="3311" b="-1"/>
          <a:stretch/>
        </p:blipFill>
        <p:spPr>
          <a:xfrm>
            <a:off x="2843" y="10"/>
            <a:ext cx="12186315" cy="6857990"/>
          </a:xfrm>
          <a:prstGeom prst="rect">
            <a:avLst/>
          </a:prstGeom>
        </p:spPr>
      </p:pic>
      <p:sp>
        <p:nvSpPr>
          <p:cNvPr id="28" name="Rectangle 27">
            <a:extLst>
              <a:ext uri="{FF2B5EF4-FFF2-40B4-BE49-F238E27FC236}">
                <a16:creationId xmlns:a16="http://schemas.microsoft.com/office/drawing/2014/main" id="{95B38FD6-641F-41BF-B466-C1C6366420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7474" y="1238442"/>
            <a:ext cx="3635926" cy="4355751"/>
          </a:xfrm>
          <a:prstGeom prst="rect">
            <a:avLst/>
          </a:prstGeom>
          <a:solidFill>
            <a:srgbClr val="000000">
              <a:alpha val="7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A912CC3-A3D2-4D7F-B9AD-B5D82ABCF100}"/>
              </a:ext>
            </a:extLst>
          </p:cNvPr>
          <p:cNvSpPr>
            <a:spLocks noGrp="1"/>
          </p:cNvSpPr>
          <p:nvPr>
            <p:ph type="title"/>
          </p:nvPr>
        </p:nvSpPr>
        <p:spPr>
          <a:xfrm>
            <a:off x="948648" y="1419273"/>
            <a:ext cx="3153580" cy="1358188"/>
          </a:xfrm>
        </p:spPr>
        <p:txBody>
          <a:bodyPr>
            <a:normAutofit/>
          </a:bodyPr>
          <a:lstStyle/>
          <a:p>
            <a:r>
              <a:rPr lang="nl-BE" sz="3600">
                <a:solidFill>
                  <a:srgbClr val="FFFFFF"/>
                </a:solidFill>
              </a:rPr>
              <a:t>Muzische ontwikkeling</a:t>
            </a:r>
          </a:p>
        </p:txBody>
      </p:sp>
      <p:cxnSp>
        <p:nvCxnSpPr>
          <p:cNvPr id="30" name="Straight Connector 29">
            <a:extLst>
              <a:ext uri="{FF2B5EF4-FFF2-40B4-BE49-F238E27FC236}">
                <a16:creationId xmlns:a16="http://schemas.microsoft.com/office/drawing/2014/main" id="{6BF9119E-766E-4526-AAE5-639F577C04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38277" y="2865016"/>
            <a:ext cx="292608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id="{DC20E56E-153D-475C-94D7-DA6941627DDE}"/>
              </a:ext>
            </a:extLst>
          </p:cNvPr>
          <p:cNvSpPr>
            <a:spLocks noGrp="1"/>
          </p:cNvSpPr>
          <p:nvPr>
            <p:ph idx="1"/>
          </p:nvPr>
        </p:nvSpPr>
        <p:spPr>
          <a:xfrm>
            <a:off x="948648" y="2978254"/>
            <a:ext cx="3153580" cy="2444238"/>
          </a:xfrm>
        </p:spPr>
        <p:txBody>
          <a:bodyPr>
            <a:normAutofit/>
          </a:bodyPr>
          <a:lstStyle/>
          <a:p>
            <a:pPr>
              <a:lnSpc>
                <a:spcPct val="90000"/>
              </a:lnSpc>
            </a:pPr>
            <a:r>
              <a:rPr lang="nl-BE" sz="1400" dirty="0">
                <a:solidFill>
                  <a:srgbClr val="FFFFFF"/>
                </a:solidFill>
              </a:rPr>
              <a:t>- muzische map</a:t>
            </a:r>
          </a:p>
          <a:p>
            <a:pPr>
              <a:lnSpc>
                <a:spcPct val="90000"/>
              </a:lnSpc>
            </a:pPr>
            <a:r>
              <a:rPr lang="nl-BE" sz="1400" dirty="0">
                <a:solidFill>
                  <a:srgbClr val="FFFFFF"/>
                </a:solidFill>
              </a:rPr>
              <a:t>- beeld, drama, muziek, …</a:t>
            </a:r>
          </a:p>
          <a:p>
            <a:pPr>
              <a:lnSpc>
                <a:spcPct val="90000"/>
              </a:lnSpc>
            </a:pPr>
            <a:r>
              <a:rPr lang="nl-BE" sz="1400" dirty="0">
                <a:solidFill>
                  <a:srgbClr val="FFFFFF"/>
                </a:solidFill>
              </a:rPr>
              <a:t>- 2019 = Rembrandt-jaar</a:t>
            </a:r>
            <a:r>
              <a:rPr lang="nl-BE" sz="1400" dirty="0">
                <a:solidFill>
                  <a:srgbClr val="FFFFFF"/>
                </a:solidFill>
                <a:sym typeface="Wingdings" panose="05000000000000000000" pitchFamily="2" charset="2"/>
              </a:rPr>
              <a:t> (tentoonstelling)</a:t>
            </a:r>
            <a:endParaRPr lang="nl-BE" sz="1400" dirty="0">
              <a:solidFill>
                <a:srgbClr val="FFFFFF"/>
              </a:solidFill>
            </a:endParaRPr>
          </a:p>
          <a:p>
            <a:pPr>
              <a:lnSpc>
                <a:spcPct val="90000"/>
              </a:lnSpc>
            </a:pPr>
            <a:r>
              <a:rPr lang="nl-BE" sz="1400" dirty="0">
                <a:solidFill>
                  <a:srgbClr val="FFFFFF"/>
                </a:solidFill>
              </a:rPr>
              <a:t>- klaswissel</a:t>
            </a:r>
            <a:br>
              <a:rPr lang="nl-BE" sz="1400" dirty="0">
                <a:solidFill>
                  <a:srgbClr val="FFFFFF"/>
                </a:solidFill>
              </a:rPr>
            </a:br>
            <a:r>
              <a:rPr lang="nl-BE" sz="1400" dirty="0">
                <a:solidFill>
                  <a:srgbClr val="FFFFFF"/>
                </a:solidFill>
              </a:rPr>
              <a:t>(maandag, donderdag, vrijdag)</a:t>
            </a:r>
          </a:p>
          <a:p>
            <a:pPr>
              <a:lnSpc>
                <a:spcPct val="90000"/>
              </a:lnSpc>
            </a:pPr>
            <a:r>
              <a:rPr lang="nl-BE" sz="1400" dirty="0">
                <a:solidFill>
                  <a:srgbClr val="FFFFFF"/>
                </a:solidFill>
              </a:rPr>
              <a:t>- samen doelen bepalen / MUZO muur</a:t>
            </a:r>
          </a:p>
          <a:p>
            <a:pPr>
              <a:lnSpc>
                <a:spcPct val="90000"/>
              </a:lnSpc>
            </a:pPr>
            <a:r>
              <a:rPr lang="nl-BE" sz="1400" dirty="0">
                <a:solidFill>
                  <a:srgbClr val="FFFFFF"/>
                </a:solidFill>
              </a:rPr>
              <a:t>- samen evalueren</a:t>
            </a:r>
          </a:p>
        </p:txBody>
      </p:sp>
      <p:sp>
        <p:nvSpPr>
          <p:cNvPr id="32" name="Rectangle 31">
            <a:extLst>
              <a:ext uri="{FF2B5EF4-FFF2-40B4-BE49-F238E27FC236}">
                <a16:creationId xmlns:a16="http://schemas.microsoft.com/office/drawing/2014/main" id="{1FE461C7-FF45-427F-83D7-18DFBD4818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900721209"/>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AB6E427-3F73-4C06-A5D5-AE52C3883B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8C9BDAA-0390-4B39-9B5C-BC95E5120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9919" cy="6858000"/>
          </a:xfrm>
          <a:prstGeom prst="rect">
            <a:avLst/>
          </a:prstGeom>
          <a:solidFill>
            <a:srgbClr val="6D5F4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el 1">
            <a:extLst>
              <a:ext uri="{FF2B5EF4-FFF2-40B4-BE49-F238E27FC236}">
                <a16:creationId xmlns:a16="http://schemas.microsoft.com/office/drawing/2014/main" id="{8E70E157-22EA-4424-9B55-5B8507C392EE}"/>
              </a:ext>
            </a:extLst>
          </p:cNvPr>
          <p:cNvSpPr>
            <a:spLocks noGrp="1"/>
          </p:cNvSpPr>
          <p:nvPr>
            <p:ph type="title"/>
          </p:nvPr>
        </p:nvSpPr>
        <p:spPr>
          <a:xfrm>
            <a:off x="492370" y="516836"/>
            <a:ext cx="3084844" cy="1961086"/>
          </a:xfrm>
        </p:spPr>
        <p:txBody>
          <a:bodyPr>
            <a:normAutofit/>
          </a:bodyPr>
          <a:lstStyle/>
          <a:p>
            <a:r>
              <a:rPr lang="nl-BE" sz="4000" dirty="0">
                <a:solidFill>
                  <a:srgbClr val="FFFFFF"/>
                </a:solidFill>
              </a:rPr>
              <a:t>#projecten</a:t>
            </a:r>
          </a:p>
        </p:txBody>
      </p:sp>
      <p:cxnSp>
        <p:nvCxnSpPr>
          <p:cNvPr id="14" name="Straight Connector 13">
            <a:extLst>
              <a:ext uri="{FF2B5EF4-FFF2-40B4-BE49-F238E27FC236}">
                <a16:creationId xmlns:a16="http://schemas.microsoft.com/office/drawing/2014/main" id="{E04A321A-A039-4720-87B4-66A4210E0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1752" y="2638787"/>
            <a:ext cx="27432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id="{9917970D-E6E8-4CFB-AA74-4FAF44C86802}"/>
              </a:ext>
            </a:extLst>
          </p:cNvPr>
          <p:cNvSpPr>
            <a:spLocks noGrp="1"/>
          </p:cNvSpPr>
          <p:nvPr>
            <p:ph idx="1"/>
          </p:nvPr>
        </p:nvSpPr>
        <p:spPr>
          <a:xfrm>
            <a:off x="571752" y="2799654"/>
            <a:ext cx="3005462" cy="3189665"/>
          </a:xfrm>
        </p:spPr>
        <p:txBody>
          <a:bodyPr>
            <a:normAutofit/>
          </a:bodyPr>
          <a:lstStyle/>
          <a:p>
            <a:r>
              <a:rPr lang="nl-BE" sz="1800" dirty="0">
                <a:solidFill>
                  <a:srgbClr val="FFFFFF"/>
                </a:solidFill>
              </a:rPr>
              <a:t>- Rembrandt van Rijn</a:t>
            </a:r>
            <a:br>
              <a:rPr lang="nl-BE" sz="1800" dirty="0">
                <a:solidFill>
                  <a:srgbClr val="FFFFFF"/>
                </a:solidFill>
              </a:rPr>
            </a:br>
            <a:r>
              <a:rPr lang="nl-BE" sz="1800" dirty="0">
                <a:solidFill>
                  <a:srgbClr val="FFFFFF"/>
                </a:solidFill>
              </a:rPr>
              <a:t>- M.E.G.A.</a:t>
            </a:r>
            <a:br>
              <a:rPr lang="nl-BE" sz="1800" dirty="0">
                <a:solidFill>
                  <a:srgbClr val="FFFFFF"/>
                </a:solidFill>
              </a:rPr>
            </a:br>
            <a:r>
              <a:rPr lang="nl-BE" sz="1800" dirty="0">
                <a:solidFill>
                  <a:srgbClr val="FFFFFF"/>
                </a:solidFill>
              </a:rPr>
              <a:t>- STEM in de kijker </a:t>
            </a:r>
            <a:br>
              <a:rPr lang="nl-BE" sz="1800" dirty="0">
                <a:solidFill>
                  <a:srgbClr val="FFFFFF"/>
                </a:solidFill>
              </a:rPr>
            </a:br>
            <a:r>
              <a:rPr lang="nl-BE" sz="1800" dirty="0">
                <a:solidFill>
                  <a:srgbClr val="FFFFFF"/>
                </a:solidFill>
              </a:rPr>
              <a:t>- ZILL-activiteiten</a:t>
            </a:r>
            <a:br>
              <a:rPr lang="nl-BE" sz="1800" dirty="0">
                <a:solidFill>
                  <a:srgbClr val="FFFFFF"/>
                </a:solidFill>
              </a:rPr>
            </a:br>
            <a:r>
              <a:rPr lang="nl-BE" sz="1800" dirty="0">
                <a:solidFill>
                  <a:srgbClr val="FFFFFF"/>
                </a:solidFill>
              </a:rPr>
              <a:t>- GOTD</a:t>
            </a:r>
            <a:br>
              <a:rPr lang="nl-BE" sz="1800" dirty="0">
                <a:solidFill>
                  <a:srgbClr val="FFFFFF"/>
                </a:solidFill>
              </a:rPr>
            </a:br>
            <a:endParaRPr lang="nl-BE" sz="1800" dirty="0">
              <a:solidFill>
                <a:srgbClr val="FFFFFF"/>
              </a:solidFill>
            </a:endParaRPr>
          </a:p>
        </p:txBody>
      </p:sp>
      <p:pic>
        <p:nvPicPr>
          <p:cNvPr id="5" name="Afbeelding 4">
            <a:extLst>
              <a:ext uri="{FF2B5EF4-FFF2-40B4-BE49-F238E27FC236}">
                <a16:creationId xmlns:a16="http://schemas.microsoft.com/office/drawing/2014/main" id="{3B36C463-01B5-4BA9-88E0-2FE85E7EE4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46620" y="1195335"/>
            <a:ext cx="7603968" cy="4467330"/>
          </a:xfrm>
          <a:prstGeom prst="rect">
            <a:avLst/>
          </a:prstGeom>
        </p:spPr>
      </p:pic>
    </p:spTree>
    <p:extLst>
      <p:ext uri="{BB962C8B-B14F-4D97-AF65-F5344CB8AC3E}">
        <p14:creationId xmlns:p14="http://schemas.microsoft.com/office/powerpoint/2010/main" val="1904271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0AF4F2BA-3C03-4E2C-8ABC-0949B61B3C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Afbeelding 4" descr="Afbeelding met binnen, tekst&#10;&#10;Automatisch gegenereerde beschrijving">
            <a:extLst>
              <a:ext uri="{FF2B5EF4-FFF2-40B4-BE49-F238E27FC236}">
                <a16:creationId xmlns:a16="http://schemas.microsoft.com/office/drawing/2014/main" id="{3277BC55-8738-44B6-BE79-A18B542D2875}"/>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2" name="Titel 1">
            <a:extLst>
              <a:ext uri="{FF2B5EF4-FFF2-40B4-BE49-F238E27FC236}">
                <a16:creationId xmlns:a16="http://schemas.microsoft.com/office/drawing/2014/main" id="{6C3AE8A2-0CC2-4B65-8169-274CDF5AA4DD}"/>
              </a:ext>
            </a:extLst>
          </p:cNvPr>
          <p:cNvSpPr>
            <a:spLocks noGrp="1"/>
          </p:cNvSpPr>
          <p:nvPr>
            <p:ph type="title"/>
          </p:nvPr>
        </p:nvSpPr>
        <p:spPr>
          <a:xfrm>
            <a:off x="1097280" y="758952"/>
            <a:ext cx="10058400" cy="3566160"/>
          </a:xfrm>
        </p:spPr>
        <p:txBody>
          <a:bodyPr vert="horz" lIns="91440" tIns="45720" rIns="91440" bIns="45720" rtlCol="0" anchor="b">
            <a:normAutofit/>
          </a:bodyPr>
          <a:lstStyle/>
          <a:p>
            <a:r>
              <a:rPr lang="en-US" sz="8000" dirty="0">
                <a:solidFill>
                  <a:srgbClr val="FFFFFF"/>
                </a:solidFill>
              </a:rPr>
              <a:t>#</a:t>
            </a:r>
            <a:r>
              <a:rPr lang="en-US" sz="8000" dirty="0" err="1">
                <a:solidFill>
                  <a:srgbClr val="FFFFFF"/>
                </a:solidFill>
              </a:rPr>
              <a:t>Opdrachten</a:t>
            </a:r>
            <a:endParaRPr lang="en-US" sz="8000" dirty="0">
              <a:solidFill>
                <a:srgbClr val="FFFFFF"/>
              </a:solidFill>
            </a:endParaRPr>
          </a:p>
        </p:txBody>
      </p:sp>
      <p:sp>
        <p:nvSpPr>
          <p:cNvPr id="3" name="Tijdelijke aanduiding voor inhoud 2">
            <a:extLst>
              <a:ext uri="{FF2B5EF4-FFF2-40B4-BE49-F238E27FC236}">
                <a16:creationId xmlns:a16="http://schemas.microsoft.com/office/drawing/2014/main" id="{F27DB1B1-B5CE-437F-8512-C22B1BE136D7}"/>
              </a:ext>
            </a:extLst>
          </p:cNvPr>
          <p:cNvSpPr>
            <a:spLocks noGrp="1"/>
          </p:cNvSpPr>
          <p:nvPr>
            <p:ph idx="1"/>
          </p:nvPr>
        </p:nvSpPr>
        <p:spPr>
          <a:xfrm>
            <a:off x="1100051" y="4645152"/>
            <a:ext cx="10058400" cy="1143000"/>
          </a:xfrm>
        </p:spPr>
        <p:txBody>
          <a:bodyPr vert="horz" lIns="91440" tIns="45720" rIns="91440" bIns="45720" rtlCol="0">
            <a:normAutofit/>
          </a:bodyPr>
          <a:lstStyle/>
          <a:p>
            <a:pPr marL="0" indent="0">
              <a:buNone/>
            </a:pPr>
            <a:r>
              <a:rPr lang="en-US" sz="2400" cap="all" spc="200" dirty="0">
                <a:solidFill>
                  <a:srgbClr val="FFFFFF"/>
                </a:solidFill>
              </a:rPr>
              <a:t>Wat, </a:t>
            </a:r>
            <a:r>
              <a:rPr lang="en-US" sz="2400" cap="all" spc="200" dirty="0" err="1">
                <a:solidFill>
                  <a:srgbClr val="FFFFFF"/>
                </a:solidFill>
              </a:rPr>
              <a:t>waar</a:t>
            </a:r>
            <a:r>
              <a:rPr lang="en-US" sz="2400" cap="all" spc="200" dirty="0">
                <a:solidFill>
                  <a:srgbClr val="FFFFFF"/>
                </a:solidFill>
              </a:rPr>
              <a:t>, hoe, </a:t>
            </a:r>
            <a:r>
              <a:rPr lang="en-US" sz="2400" cap="all" spc="200" dirty="0" err="1">
                <a:solidFill>
                  <a:srgbClr val="FFFFFF"/>
                </a:solidFill>
              </a:rPr>
              <a:t>wanneer</a:t>
            </a:r>
            <a:r>
              <a:rPr lang="en-US" sz="2400" cap="all" spc="200" dirty="0">
                <a:solidFill>
                  <a:srgbClr val="FFFFFF"/>
                </a:solidFill>
              </a:rPr>
              <a:t>, …</a:t>
            </a:r>
          </a:p>
          <a:p>
            <a:pPr marL="0" indent="0">
              <a:buNone/>
            </a:pPr>
            <a:r>
              <a:rPr lang="en-US" sz="2400" cap="all" spc="200" dirty="0">
                <a:solidFill>
                  <a:srgbClr val="FFFFFF"/>
                </a:solidFill>
              </a:rPr>
              <a:t>(</a:t>
            </a:r>
            <a:r>
              <a:rPr lang="en-US" sz="2400" cap="all" spc="200" dirty="0" err="1">
                <a:solidFill>
                  <a:srgbClr val="FFFFFF"/>
                </a:solidFill>
              </a:rPr>
              <a:t>kieskast</a:t>
            </a:r>
            <a:r>
              <a:rPr lang="en-US" sz="2400" cap="all" spc="200" dirty="0">
                <a:solidFill>
                  <a:srgbClr val="FFFFFF"/>
                </a:solidFill>
              </a:rPr>
              <a:t> </a:t>
            </a:r>
            <a:r>
              <a:rPr lang="en-US" sz="2400" cap="all" spc="200" dirty="0" err="1">
                <a:solidFill>
                  <a:srgbClr val="FFFFFF"/>
                </a:solidFill>
              </a:rPr>
              <a:t>rekenen</a:t>
            </a:r>
            <a:r>
              <a:rPr lang="en-US" sz="2400" cap="all" spc="200" dirty="0">
                <a:solidFill>
                  <a:srgbClr val="FFFFFF"/>
                </a:solidFill>
              </a:rPr>
              <a:t>)</a:t>
            </a:r>
          </a:p>
        </p:txBody>
      </p:sp>
      <p:cxnSp>
        <p:nvCxnSpPr>
          <p:cNvPr id="16" name="Straight Connector 15">
            <a:extLst>
              <a:ext uri="{FF2B5EF4-FFF2-40B4-BE49-F238E27FC236}">
                <a16:creationId xmlns:a16="http://schemas.microsoft.com/office/drawing/2014/main" id="{A07787ED-5EDC-4C54-AD87-55B60D0FE3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B40A8CA7-7D5A-43B0-A1A0-B558ECA9E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83502257"/>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73ECEC8-0F24-45B8-950F-35FC94BCEA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C10D8374-D241-455D-8880-B5BA78DB5907}"/>
              </a:ext>
            </a:extLst>
          </p:cNvPr>
          <p:cNvSpPr>
            <a:spLocks noGrp="1"/>
          </p:cNvSpPr>
          <p:nvPr>
            <p:ph type="title"/>
          </p:nvPr>
        </p:nvSpPr>
        <p:spPr>
          <a:xfrm>
            <a:off x="7859485" y="634946"/>
            <a:ext cx="3690257" cy="1450757"/>
          </a:xfrm>
        </p:spPr>
        <p:txBody>
          <a:bodyPr>
            <a:normAutofit/>
          </a:bodyPr>
          <a:lstStyle/>
          <a:p>
            <a:r>
              <a:rPr lang="nl-BE" dirty="0"/>
              <a:t>#Blog</a:t>
            </a:r>
          </a:p>
        </p:txBody>
      </p:sp>
      <p:pic>
        <p:nvPicPr>
          <p:cNvPr id="5" name="Afbeelding 4" descr="Afbeelding met zitten&#10;&#10;Automatisch gegenereerde beschrijving">
            <a:extLst>
              <a:ext uri="{FF2B5EF4-FFF2-40B4-BE49-F238E27FC236}">
                <a16:creationId xmlns:a16="http://schemas.microsoft.com/office/drawing/2014/main" id="{BE14377D-3F65-43B8-A79A-A921F05FE24C}"/>
              </a:ext>
            </a:extLst>
          </p:cNvPr>
          <p:cNvPicPr>
            <a:picLocks noChangeAspect="1"/>
          </p:cNvPicPr>
          <p:nvPr/>
        </p:nvPicPr>
        <p:blipFill rotWithShape="1">
          <a:blip r:embed="rId2">
            <a:extLst>
              <a:ext uri="{28A0092B-C50C-407E-A947-70E740481C1C}">
                <a14:useLocalDpi xmlns:a14="http://schemas.microsoft.com/office/drawing/2010/main" val="0"/>
              </a:ext>
            </a:extLst>
          </a:blip>
          <a:srcRect l="4082" r="9454"/>
          <a:stretch/>
        </p:blipFill>
        <p:spPr>
          <a:xfrm>
            <a:off x="633999" y="640081"/>
            <a:ext cx="6909801" cy="5314406"/>
          </a:xfrm>
          <a:prstGeom prst="rect">
            <a:avLst/>
          </a:prstGeom>
        </p:spPr>
      </p:pic>
      <p:cxnSp>
        <p:nvCxnSpPr>
          <p:cNvPr id="12" name="Straight Connector 11">
            <a:extLst>
              <a:ext uri="{FF2B5EF4-FFF2-40B4-BE49-F238E27FC236}">
                <a16:creationId xmlns:a16="http://schemas.microsoft.com/office/drawing/2014/main" id="{89EB8C68-FF1B-4849-867B-32D29B19F10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942633" y="2250460"/>
            <a:ext cx="34747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id="{E0EFE8D4-C887-41FC-95CE-935A8BBC81AC}"/>
              </a:ext>
            </a:extLst>
          </p:cNvPr>
          <p:cNvSpPr>
            <a:spLocks noGrp="1"/>
          </p:cNvSpPr>
          <p:nvPr>
            <p:ph idx="1"/>
          </p:nvPr>
        </p:nvSpPr>
        <p:spPr>
          <a:xfrm>
            <a:off x="7859485" y="2407436"/>
            <a:ext cx="3690257" cy="3461658"/>
          </a:xfrm>
        </p:spPr>
        <p:txBody>
          <a:bodyPr>
            <a:normAutofit/>
          </a:bodyPr>
          <a:lstStyle/>
          <a:p>
            <a:r>
              <a:rPr lang="nl-BE" dirty="0"/>
              <a:t>Foto’s, klasnieuws via </a:t>
            </a:r>
            <a:r>
              <a:rPr lang="nl-BE" dirty="0">
                <a:hlinkClick r:id="rId3"/>
              </a:rPr>
              <a:t>https://dezeeboon6b.weebly.com/blog</a:t>
            </a:r>
            <a:endParaRPr lang="nl-BE" dirty="0"/>
          </a:p>
          <a:p>
            <a:endParaRPr lang="nl-BE" dirty="0"/>
          </a:p>
        </p:txBody>
      </p:sp>
      <p:sp>
        <p:nvSpPr>
          <p:cNvPr id="14" name="Rectangle 13">
            <a:extLst>
              <a:ext uri="{FF2B5EF4-FFF2-40B4-BE49-F238E27FC236}">
                <a16:creationId xmlns:a16="http://schemas.microsoft.com/office/drawing/2014/main" id="{8B53612E-ADB2-4457-9688-89506397AF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6208414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7" name="Straight Connector 26">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6482F060-A4AF-4E0B-B364-7C6BA4AE9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6220" y="0"/>
            <a:ext cx="4641315"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el 1">
            <a:extLst>
              <a:ext uri="{FF2B5EF4-FFF2-40B4-BE49-F238E27FC236}">
                <a16:creationId xmlns:a16="http://schemas.microsoft.com/office/drawing/2014/main" id="{FA864704-AA09-4BA2-98B8-FEA45BFF520F}"/>
              </a:ext>
            </a:extLst>
          </p:cNvPr>
          <p:cNvSpPr>
            <a:spLocks noGrp="1"/>
          </p:cNvSpPr>
          <p:nvPr>
            <p:ph type="title"/>
          </p:nvPr>
        </p:nvSpPr>
        <p:spPr>
          <a:xfrm>
            <a:off x="484814" y="640080"/>
            <a:ext cx="3659246" cy="2850319"/>
          </a:xfrm>
        </p:spPr>
        <p:txBody>
          <a:bodyPr vert="horz" lIns="91440" tIns="45720" rIns="91440" bIns="45720" rtlCol="0" anchor="b">
            <a:normAutofit/>
          </a:bodyPr>
          <a:lstStyle/>
          <a:p>
            <a:r>
              <a:rPr lang="en-US" sz="5400">
                <a:solidFill>
                  <a:srgbClr val="FFFFFF"/>
                </a:solidFill>
              </a:rPr>
              <a:t>#Downloads</a:t>
            </a:r>
          </a:p>
        </p:txBody>
      </p:sp>
      <p:sp>
        <p:nvSpPr>
          <p:cNvPr id="3" name="Tijdelijke aanduiding voor inhoud 2">
            <a:extLst>
              <a:ext uri="{FF2B5EF4-FFF2-40B4-BE49-F238E27FC236}">
                <a16:creationId xmlns:a16="http://schemas.microsoft.com/office/drawing/2014/main" id="{0420F2AA-C7D2-4BB9-92A0-A3021D0E74A9}"/>
              </a:ext>
            </a:extLst>
          </p:cNvPr>
          <p:cNvSpPr>
            <a:spLocks noGrp="1"/>
          </p:cNvSpPr>
          <p:nvPr>
            <p:ph idx="1"/>
          </p:nvPr>
        </p:nvSpPr>
        <p:spPr>
          <a:xfrm>
            <a:off x="484814" y="3812134"/>
            <a:ext cx="3659246" cy="2349823"/>
          </a:xfrm>
        </p:spPr>
        <p:txBody>
          <a:bodyPr vert="horz" lIns="91440" tIns="45720" rIns="91440" bIns="45720" rtlCol="0">
            <a:normAutofit/>
          </a:bodyPr>
          <a:lstStyle/>
          <a:p>
            <a:pPr marL="0" indent="0">
              <a:buNone/>
            </a:pPr>
            <a:r>
              <a:rPr lang="en-US" sz="1800" cap="all" spc="200">
                <a:solidFill>
                  <a:srgbClr val="FFFFFF"/>
                </a:solidFill>
              </a:rPr>
              <a:t>HELP! Ik vind het nieT</a:t>
            </a:r>
          </a:p>
        </p:txBody>
      </p:sp>
      <p:cxnSp>
        <p:nvCxnSpPr>
          <p:cNvPr id="31" name="Straight Connector 30">
            <a:extLst>
              <a:ext uri="{FF2B5EF4-FFF2-40B4-BE49-F238E27FC236}">
                <a16:creationId xmlns:a16="http://schemas.microsoft.com/office/drawing/2014/main" id="{B9EB6DAA-2F0C-43D5-A577-15D5D2C4E3F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2797" y="3651268"/>
            <a:ext cx="338328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 name="Afbeelding 4" descr="Afbeelding met binnen, zitten, vloer, tafel&#10;&#10;Automatisch gegenereerde beschrijving">
            <a:extLst>
              <a:ext uri="{FF2B5EF4-FFF2-40B4-BE49-F238E27FC236}">
                <a16:creationId xmlns:a16="http://schemas.microsoft.com/office/drawing/2014/main" id="{A07B5A10-9E9E-4041-917A-0E0D9C3C02FF}"/>
              </a:ext>
            </a:extLst>
          </p:cNvPr>
          <p:cNvPicPr>
            <a:picLocks noChangeAspect="1"/>
          </p:cNvPicPr>
          <p:nvPr/>
        </p:nvPicPr>
        <p:blipFill rotWithShape="1">
          <a:blip r:embed="rId2">
            <a:extLst>
              <a:ext uri="{28A0092B-C50C-407E-A947-70E740481C1C}">
                <a14:useLocalDpi xmlns:a14="http://schemas.microsoft.com/office/drawing/2010/main" val="0"/>
              </a:ext>
            </a:extLst>
          </a:blip>
          <a:srcRect l="13361" r="13362"/>
          <a:stretch/>
        </p:blipFill>
        <p:spPr>
          <a:xfrm>
            <a:off x="4635095" y="10"/>
            <a:ext cx="7556889" cy="6857990"/>
          </a:xfrm>
          <a:prstGeom prst="rect">
            <a:avLst/>
          </a:prstGeom>
        </p:spPr>
      </p:pic>
    </p:spTree>
    <p:extLst>
      <p:ext uri="{BB962C8B-B14F-4D97-AF65-F5344CB8AC3E}">
        <p14:creationId xmlns:p14="http://schemas.microsoft.com/office/powerpoint/2010/main" val="287615180"/>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039C27-B1E5-4368-94E3-A54A9B00D481}"/>
              </a:ext>
            </a:extLst>
          </p:cNvPr>
          <p:cNvSpPr>
            <a:spLocks noGrp="1"/>
          </p:cNvSpPr>
          <p:nvPr>
            <p:ph type="title"/>
          </p:nvPr>
        </p:nvSpPr>
        <p:spPr>
          <a:xfrm>
            <a:off x="264160" y="1029976"/>
            <a:ext cx="10058400" cy="566837"/>
          </a:xfrm>
        </p:spPr>
        <p:txBody>
          <a:bodyPr>
            <a:normAutofit fontScale="90000"/>
          </a:bodyPr>
          <a:lstStyle/>
          <a:p>
            <a:r>
              <a:rPr lang="nl-BE" dirty="0"/>
              <a:t>Belangrijke data en meer …</a:t>
            </a:r>
          </a:p>
        </p:txBody>
      </p:sp>
      <p:sp>
        <p:nvSpPr>
          <p:cNvPr id="3" name="Tijdelijke aanduiding voor inhoud 2">
            <a:extLst>
              <a:ext uri="{FF2B5EF4-FFF2-40B4-BE49-F238E27FC236}">
                <a16:creationId xmlns:a16="http://schemas.microsoft.com/office/drawing/2014/main" id="{BBD19AE9-F2D7-422D-AF8F-53701DDA01C1}"/>
              </a:ext>
            </a:extLst>
          </p:cNvPr>
          <p:cNvSpPr>
            <a:spLocks noGrp="1"/>
          </p:cNvSpPr>
          <p:nvPr>
            <p:ph idx="1"/>
          </p:nvPr>
        </p:nvSpPr>
        <p:spPr>
          <a:xfrm>
            <a:off x="264160" y="2128521"/>
            <a:ext cx="7112000" cy="3760891"/>
          </a:xfrm>
        </p:spPr>
        <p:txBody>
          <a:bodyPr>
            <a:normAutofit fontScale="92500" lnSpcReduction="20000"/>
          </a:bodyPr>
          <a:lstStyle/>
          <a:p>
            <a:r>
              <a:rPr lang="nl-BE" dirty="0"/>
              <a:t>(zie schoolkalender 2019-2020)</a:t>
            </a:r>
          </a:p>
          <a:p>
            <a:r>
              <a:rPr lang="nl-BE" dirty="0"/>
              <a:t>04/10 &amp; 04/05		vrije dagen</a:t>
            </a:r>
            <a:br>
              <a:rPr lang="nl-BE" dirty="0"/>
            </a:br>
            <a:r>
              <a:rPr lang="nl-BE" dirty="0"/>
              <a:t>09/10 &amp; 17/01		pedagogische studiedagen</a:t>
            </a:r>
            <a:br>
              <a:rPr lang="nl-BE" dirty="0"/>
            </a:br>
            <a:r>
              <a:rPr lang="nl-BE" dirty="0"/>
              <a:t>november 2019		project met proeven rond voeding</a:t>
            </a:r>
            <a:br>
              <a:rPr lang="nl-BE" dirty="0"/>
            </a:br>
            <a:r>
              <a:rPr lang="nl-BE" dirty="0"/>
              <a:t>19-20/12		kerstmusical (4</a:t>
            </a:r>
            <a:r>
              <a:rPr lang="nl-BE" baseline="30000" dirty="0"/>
              <a:t>e</a:t>
            </a:r>
            <a:r>
              <a:rPr lang="nl-BE" dirty="0"/>
              <a:t> leerjaar + schoolkoor)</a:t>
            </a:r>
            <a:br>
              <a:rPr lang="nl-BE" dirty="0"/>
            </a:br>
            <a:r>
              <a:rPr lang="nl-BE" dirty="0"/>
              <a:t>januari-maart		STEM – projecten &amp; activiteiten</a:t>
            </a:r>
            <a:br>
              <a:rPr lang="nl-BE" dirty="0"/>
            </a:br>
            <a:r>
              <a:rPr lang="nl-BE" dirty="0"/>
              <a:t>mei			kinderrechten &amp; Verenigde Naties</a:t>
            </a:r>
            <a:br>
              <a:rPr lang="nl-BE" dirty="0"/>
            </a:br>
            <a:r>
              <a:rPr lang="nl-BE" dirty="0"/>
              <a:t>juni			erfgoed &amp; reuzen (reuzenfeesten 2020)</a:t>
            </a:r>
            <a:br>
              <a:rPr lang="nl-BE" dirty="0"/>
            </a:br>
            <a:r>
              <a:rPr lang="nl-BE" dirty="0"/>
              <a:t>maandag 29/06		afscheid 6</a:t>
            </a:r>
            <a:r>
              <a:rPr lang="nl-BE" baseline="30000" dirty="0"/>
              <a:t>e</a:t>
            </a:r>
            <a:r>
              <a:rPr lang="nl-BE" dirty="0"/>
              <a:t> leerjaar (avond)</a:t>
            </a:r>
            <a:br>
              <a:rPr lang="nl-BE" dirty="0"/>
            </a:br>
            <a:r>
              <a:rPr lang="nl-BE" dirty="0"/>
              <a:t>dinsdag 30/06		laatste schooldag</a:t>
            </a:r>
            <a:br>
              <a:rPr lang="nl-BE" dirty="0"/>
            </a:br>
            <a:r>
              <a:rPr lang="nl-BE" dirty="0"/>
              <a:t>vanaf maart		bezoek secundaire scholen</a:t>
            </a:r>
          </a:p>
          <a:p>
            <a:r>
              <a:rPr lang="nl-BE" dirty="0"/>
              <a:t>CLB – onderzoek					?</a:t>
            </a:r>
            <a:br>
              <a:rPr lang="nl-BE" dirty="0"/>
            </a:br>
            <a:r>
              <a:rPr lang="nl-BE" dirty="0"/>
              <a:t>Infomoment overgang naar het secundair		?	</a:t>
            </a:r>
            <a:br>
              <a:rPr lang="nl-BE" dirty="0"/>
            </a:br>
            <a:endParaRPr lang="nl-BE" dirty="0"/>
          </a:p>
        </p:txBody>
      </p:sp>
      <p:pic>
        <p:nvPicPr>
          <p:cNvPr id="5" name="Afbeelding 4">
            <a:extLst>
              <a:ext uri="{FF2B5EF4-FFF2-40B4-BE49-F238E27FC236}">
                <a16:creationId xmlns:a16="http://schemas.microsoft.com/office/drawing/2014/main" id="{1C08D207-4EB1-4103-BBE6-EE367554A9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6573520" y="802640"/>
            <a:ext cx="6421120" cy="4815840"/>
          </a:xfrm>
          <a:prstGeom prst="rect">
            <a:avLst/>
          </a:prstGeom>
        </p:spPr>
      </p:pic>
    </p:spTree>
    <p:extLst>
      <p:ext uri="{BB962C8B-B14F-4D97-AF65-F5344CB8AC3E}">
        <p14:creationId xmlns:p14="http://schemas.microsoft.com/office/powerpoint/2010/main" val="23148827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0" name="Rectangle 43">
            <a:extLst>
              <a:ext uri="{FF2B5EF4-FFF2-40B4-BE49-F238E27FC236}">
                <a16:creationId xmlns:a16="http://schemas.microsoft.com/office/drawing/2014/main" id="{0AB6E427-3F73-4C06-A5D5-AE52C3883B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51" name="Rectangle 45">
            <a:extLst>
              <a:ext uri="{FF2B5EF4-FFF2-40B4-BE49-F238E27FC236}">
                <a16:creationId xmlns:a16="http://schemas.microsoft.com/office/drawing/2014/main" id="{D8C9BDAA-0390-4B39-9B5C-BC95E5120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9919"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52" name="Straight Connector 47">
            <a:extLst>
              <a:ext uri="{FF2B5EF4-FFF2-40B4-BE49-F238E27FC236}">
                <a16:creationId xmlns:a16="http://schemas.microsoft.com/office/drawing/2014/main" id="{E04A321A-A039-4720-87B4-66A4210E0D5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1752" y="2638787"/>
            <a:ext cx="27432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6" name="Content Placeholder 13">
            <a:extLst>
              <a:ext uri="{FF2B5EF4-FFF2-40B4-BE49-F238E27FC236}">
                <a16:creationId xmlns:a16="http://schemas.microsoft.com/office/drawing/2014/main" id="{D0A3DBF3-7411-433A-9B1D-F4D259692950}"/>
              </a:ext>
            </a:extLst>
          </p:cNvPr>
          <p:cNvSpPr>
            <a:spLocks noGrp="1"/>
          </p:cNvSpPr>
          <p:nvPr>
            <p:ph idx="1"/>
          </p:nvPr>
        </p:nvSpPr>
        <p:spPr>
          <a:xfrm>
            <a:off x="571752" y="2799654"/>
            <a:ext cx="3005462" cy="3189665"/>
          </a:xfrm>
        </p:spPr>
        <p:txBody>
          <a:bodyPr>
            <a:normAutofit/>
          </a:bodyPr>
          <a:lstStyle/>
          <a:p>
            <a:r>
              <a:rPr lang="en-US" sz="1800" dirty="0" err="1">
                <a:solidFill>
                  <a:srgbClr val="FFFFFF"/>
                </a:solidFill>
              </a:rPr>
              <a:t>dinsdag</a:t>
            </a:r>
            <a:r>
              <a:rPr lang="en-US" sz="1800" dirty="0">
                <a:solidFill>
                  <a:srgbClr val="FFFFFF"/>
                </a:solidFill>
              </a:rPr>
              <a:t> = </a:t>
            </a:r>
            <a:r>
              <a:rPr lang="en-US" sz="1800" dirty="0" err="1">
                <a:solidFill>
                  <a:srgbClr val="FFFFFF"/>
                </a:solidFill>
              </a:rPr>
              <a:t>selfiedag</a:t>
            </a:r>
            <a:r>
              <a:rPr lang="en-US" sz="1800" dirty="0">
                <a:solidFill>
                  <a:srgbClr val="FFFFFF"/>
                </a:solidFill>
              </a:rPr>
              <a:t> !</a:t>
            </a:r>
          </a:p>
        </p:txBody>
      </p:sp>
      <p:pic>
        <p:nvPicPr>
          <p:cNvPr id="5" name="Tijdelijke aanduiding voor inhoud 4" descr="Afbeelding met persoon, poseren, groep, foto&#10;&#10;Automatisch gegenereerde beschrijving">
            <a:extLst>
              <a:ext uri="{FF2B5EF4-FFF2-40B4-BE49-F238E27FC236}">
                <a16:creationId xmlns:a16="http://schemas.microsoft.com/office/drawing/2014/main" id="{C07AB3E2-A729-4915-8E36-775CBAB63B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0882" y="375920"/>
            <a:ext cx="8142370" cy="6106160"/>
          </a:xfrm>
          <a:prstGeom prst="rect">
            <a:avLst/>
          </a:prstGeom>
        </p:spPr>
      </p:pic>
    </p:spTree>
    <p:extLst>
      <p:ext uri="{BB962C8B-B14F-4D97-AF65-F5344CB8AC3E}">
        <p14:creationId xmlns:p14="http://schemas.microsoft.com/office/powerpoint/2010/main" val="38904506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Tijdelijke aanduiding voor inhoud 4" descr="Afbeelding met muziek, binnen, vloer, piano&#10;&#10;Automatisch gegenereerde beschrijving">
            <a:hlinkClick r:id="rId2"/>
            <a:extLst>
              <a:ext uri="{FF2B5EF4-FFF2-40B4-BE49-F238E27FC236}">
                <a16:creationId xmlns:a16="http://schemas.microsoft.com/office/drawing/2014/main" id="{05D735D9-BEA1-459B-A764-3EF853F70DEF}"/>
              </a:ext>
            </a:extLst>
          </p:cNvPr>
          <p:cNvPicPr>
            <a:picLocks noChangeAspect="1"/>
          </p:cNvPicPr>
          <p:nvPr/>
        </p:nvPicPr>
        <p:blipFill rotWithShape="1">
          <a:blip r:embed="rId3">
            <a:extLst>
              <a:ext uri="{28A0092B-C50C-407E-A947-70E740481C1C}">
                <a14:useLocalDpi xmlns:a14="http://schemas.microsoft.com/office/drawing/2010/main" val="0"/>
              </a:ext>
            </a:extLst>
          </a:blip>
          <a:srcRect r="6265" b="-1"/>
          <a:stretch/>
        </p:blipFill>
        <p:spPr>
          <a:xfrm>
            <a:off x="20" y="10"/>
            <a:ext cx="12186295" cy="6857990"/>
          </a:xfrm>
          <a:prstGeom prst="rect">
            <a:avLst/>
          </a:prstGeom>
        </p:spPr>
      </p:pic>
      <p:sp>
        <p:nvSpPr>
          <p:cNvPr id="2" name="Titel 1">
            <a:extLst>
              <a:ext uri="{FF2B5EF4-FFF2-40B4-BE49-F238E27FC236}">
                <a16:creationId xmlns:a16="http://schemas.microsoft.com/office/drawing/2014/main" id="{51CF1728-A108-4A30-BDFD-EDCEFADAC107}"/>
              </a:ext>
            </a:extLst>
          </p:cNvPr>
          <p:cNvSpPr>
            <a:spLocks noGrp="1"/>
          </p:cNvSpPr>
          <p:nvPr>
            <p:ph type="title"/>
          </p:nvPr>
        </p:nvSpPr>
        <p:spPr>
          <a:xfrm>
            <a:off x="6379696" y="235998"/>
            <a:ext cx="4984792" cy="1358188"/>
          </a:xfrm>
        </p:spPr>
        <p:txBody>
          <a:bodyPr>
            <a:normAutofit/>
          </a:bodyPr>
          <a:lstStyle/>
          <a:p>
            <a:pPr algn="ctr"/>
            <a:r>
              <a:rPr lang="nl-BE" sz="4000" b="1" dirty="0">
                <a:solidFill>
                  <a:srgbClr val="FFFFFF"/>
                </a:solidFill>
              </a:rPr>
              <a:t>‘Verhalen vertellen’</a:t>
            </a:r>
          </a:p>
        </p:txBody>
      </p:sp>
      <p:sp>
        <p:nvSpPr>
          <p:cNvPr id="9" name="Content Placeholder 8">
            <a:extLst>
              <a:ext uri="{FF2B5EF4-FFF2-40B4-BE49-F238E27FC236}">
                <a16:creationId xmlns:a16="http://schemas.microsoft.com/office/drawing/2014/main" id="{D305B376-282A-4532-AA3C-364A08C18F2A}"/>
              </a:ext>
            </a:extLst>
          </p:cNvPr>
          <p:cNvSpPr>
            <a:spLocks noGrp="1"/>
          </p:cNvSpPr>
          <p:nvPr>
            <p:ph idx="1"/>
          </p:nvPr>
        </p:nvSpPr>
        <p:spPr>
          <a:xfrm>
            <a:off x="6847056" y="1830174"/>
            <a:ext cx="4050072" cy="3483506"/>
          </a:xfrm>
        </p:spPr>
        <p:txBody>
          <a:bodyPr>
            <a:normAutofit/>
          </a:bodyPr>
          <a:lstStyle/>
          <a:p>
            <a:pPr algn="ctr"/>
            <a:r>
              <a:rPr lang="en-US" dirty="0">
                <a:solidFill>
                  <a:srgbClr val="FFFFFF"/>
                </a:solidFill>
              </a:rPr>
              <a:t>Roald Dahl</a:t>
            </a:r>
          </a:p>
          <a:p>
            <a:pPr algn="ctr"/>
            <a:r>
              <a:rPr lang="en-US" dirty="0" err="1">
                <a:solidFill>
                  <a:srgbClr val="FFFFFF"/>
                </a:solidFill>
              </a:rPr>
              <a:t>Boek</a:t>
            </a:r>
            <a:r>
              <a:rPr lang="en-US" dirty="0">
                <a:solidFill>
                  <a:srgbClr val="FFFFFF"/>
                </a:solidFill>
              </a:rPr>
              <a:t> van de </a:t>
            </a:r>
            <a:r>
              <a:rPr lang="en-US" dirty="0" err="1">
                <a:solidFill>
                  <a:srgbClr val="FFFFFF"/>
                </a:solidFill>
              </a:rPr>
              <a:t>maand</a:t>
            </a:r>
            <a:endParaRPr lang="en-US" dirty="0">
              <a:solidFill>
                <a:srgbClr val="FFFFFF"/>
              </a:solidFill>
            </a:endParaRPr>
          </a:p>
          <a:p>
            <a:pPr algn="ctr"/>
            <a:r>
              <a:rPr lang="en-US" dirty="0">
                <a:solidFill>
                  <a:srgbClr val="FFFFFF"/>
                </a:solidFill>
              </a:rPr>
              <a:t>I Like / dislike </a:t>
            </a:r>
          </a:p>
          <a:p>
            <a:pPr algn="ctr"/>
            <a:r>
              <a:rPr lang="en-US" dirty="0">
                <a:solidFill>
                  <a:srgbClr val="FFFFFF"/>
                </a:solidFill>
              </a:rPr>
              <a:t>Kinder- </a:t>
            </a:r>
            <a:r>
              <a:rPr lang="en-US" dirty="0" err="1">
                <a:solidFill>
                  <a:srgbClr val="FFFFFF"/>
                </a:solidFill>
              </a:rPr>
              <a:t>en</a:t>
            </a:r>
            <a:r>
              <a:rPr lang="en-US" dirty="0">
                <a:solidFill>
                  <a:srgbClr val="FFFFFF"/>
                </a:solidFill>
              </a:rPr>
              <a:t> </a:t>
            </a:r>
            <a:r>
              <a:rPr lang="en-US" dirty="0" err="1">
                <a:solidFill>
                  <a:srgbClr val="FFFFFF"/>
                </a:solidFill>
              </a:rPr>
              <a:t>jeugdjury</a:t>
            </a:r>
            <a:endParaRPr lang="en-US" dirty="0">
              <a:solidFill>
                <a:srgbClr val="FFFFFF"/>
              </a:solidFill>
            </a:endParaRPr>
          </a:p>
          <a:p>
            <a:pPr algn="ctr"/>
            <a:r>
              <a:rPr lang="en-US" dirty="0">
                <a:solidFill>
                  <a:srgbClr val="FFFFFF"/>
                </a:solidFill>
              </a:rPr>
              <a:t>Godly Play</a:t>
            </a:r>
          </a:p>
          <a:p>
            <a:pPr algn="ctr"/>
            <a:r>
              <a:rPr lang="en-US" dirty="0" err="1">
                <a:solidFill>
                  <a:srgbClr val="FFFFFF"/>
                </a:solidFill>
              </a:rPr>
              <a:t>Bibliotheek</a:t>
            </a:r>
            <a:endParaRPr lang="en-US" dirty="0">
              <a:solidFill>
                <a:srgbClr val="FFFFFF"/>
              </a:solidFill>
            </a:endParaRPr>
          </a:p>
          <a:p>
            <a:pPr algn="ctr"/>
            <a:r>
              <a:rPr lang="en-US" dirty="0" err="1">
                <a:solidFill>
                  <a:srgbClr val="FFFFFF"/>
                </a:solidFill>
              </a:rPr>
              <a:t>Kletspothappening</a:t>
            </a:r>
            <a:endParaRPr lang="en-US" dirty="0">
              <a:solidFill>
                <a:srgbClr val="FFFFFF"/>
              </a:solidFill>
            </a:endParaRPr>
          </a:p>
        </p:txBody>
      </p:sp>
    </p:spTree>
    <p:extLst>
      <p:ext uri="{BB962C8B-B14F-4D97-AF65-F5344CB8AC3E}">
        <p14:creationId xmlns:p14="http://schemas.microsoft.com/office/powerpoint/2010/main" val="1856659850"/>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9BA134F-37B6-498A-B46D-040B86E5DA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pic>
        <p:nvPicPr>
          <p:cNvPr id="5" name="Afbeelding 4">
            <a:extLst>
              <a:ext uri="{FF2B5EF4-FFF2-40B4-BE49-F238E27FC236}">
                <a16:creationId xmlns:a16="http://schemas.microsoft.com/office/drawing/2014/main" id="{0966FF8A-BA90-4F25-A6B5-51B99ECCEF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5764" y="1313150"/>
            <a:ext cx="3294253" cy="4209907"/>
          </a:xfrm>
          <a:prstGeom prst="rect">
            <a:avLst/>
          </a:prstGeom>
        </p:spPr>
      </p:pic>
      <p:sp>
        <p:nvSpPr>
          <p:cNvPr id="12" name="Rectangle 11">
            <a:extLst>
              <a:ext uri="{FF2B5EF4-FFF2-40B4-BE49-F238E27FC236}">
                <a16:creationId xmlns:a16="http://schemas.microsoft.com/office/drawing/2014/main" id="{2BFE3F30-11E0-4842-8523-7222538C8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4644106" y="0"/>
            <a:ext cx="7547879" cy="6858000"/>
          </a:xfrm>
          <a:prstGeom prst="rect">
            <a:avLst/>
          </a:prstGeom>
          <a:solidFill>
            <a:srgbClr val="2EA1B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el 1">
            <a:extLst>
              <a:ext uri="{FF2B5EF4-FFF2-40B4-BE49-F238E27FC236}">
                <a16:creationId xmlns:a16="http://schemas.microsoft.com/office/drawing/2014/main" id="{1155EE57-57E3-4F2D-8EBA-118817A158C8}"/>
              </a:ext>
            </a:extLst>
          </p:cNvPr>
          <p:cNvSpPr>
            <a:spLocks noGrp="1"/>
          </p:cNvSpPr>
          <p:nvPr>
            <p:ph type="title"/>
          </p:nvPr>
        </p:nvSpPr>
        <p:spPr>
          <a:xfrm>
            <a:off x="5315801" y="516835"/>
            <a:ext cx="5778919" cy="1666501"/>
          </a:xfrm>
        </p:spPr>
        <p:txBody>
          <a:bodyPr>
            <a:normAutofit/>
          </a:bodyPr>
          <a:lstStyle/>
          <a:p>
            <a:r>
              <a:rPr lang="nl-BE" sz="4000" dirty="0">
                <a:solidFill>
                  <a:srgbClr val="FFFFFF"/>
                </a:solidFill>
              </a:rPr>
              <a:t>Even kennismaken</a:t>
            </a:r>
          </a:p>
        </p:txBody>
      </p:sp>
      <p:cxnSp>
        <p:nvCxnSpPr>
          <p:cNvPr id="14" name="Straight Connector 13">
            <a:extLst>
              <a:ext uri="{FF2B5EF4-FFF2-40B4-BE49-F238E27FC236}">
                <a16:creationId xmlns:a16="http://schemas.microsoft.com/office/drawing/2014/main" id="{67E7D319-545A-41CD-95DF-4DE4FA8A46B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15892" y="2344202"/>
            <a:ext cx="557784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id="{8E6AEEC1-DB5A-49A4-9D3F-1D6C662862A5}"/>
              </a:ext>
            </a:extLst>
          </p:cNvPr>
          <p:cNvSpPr>
            <a:spLocks noGrp="1"/>
          </p:cNvSpPr>
          <p:nvPr>
            <p:ph idx="1"/>
          </p:nvPr>
        </p:nvSpPr>
        <p:spPr>
          <a:xfrm>
            <a:off x="5315802" y="2505069"/>
            <a:ext cx="5778919" cy="3383902"/>
          </a:xfrm>
        </p:spPr>
        <p:txBody>
          <a:bodyPr>
            <a:normAutofit/>
          </a:bodyPr>
          <a:lstStyle/>
          <a:p>
            <a:r>
              <a:rPr lang="nl-BE" sz="1800" dirty="0">
                <a:solidFill>
                  <a:srgbClr val="FFFFFF"/>
                </a:solidFill>
              </a:rPr>
              <a:t>De brug naar het secundair, het zetje naar ‘groot worden’, het duwtje naar de toekomst…</a:t>
            </a:r>
            <a:br>
              <a:rPr lang="nl-BE" sz="1800" dirty="0">
                <a:solidFill>
                  <a:srgbClr val="FFFFFF"/>
                </a:solidFill>
              </a:rPr>
            </a:br>
            <a:r>
              <a:rPr lang="nl-BE" sz="1800" dirty="0">
                <a:solidFill>
                  <a:srgbClr val="FFFFFF"/>
                </a:solidFill>
              </a:rPr>
              <a:t>Nu nog de grootste leerlingen, binnen een paar maanden terug de ‘kleintjes’.</a:t>
            </a:r>
          </a:p>
          <a:p>
            <a:endParaRPr lang="nl-BE" sz="1800" dirty="0">
              <a:solidFill>
                <a:srgbClr val="FFFFFF"/>
              </a:solidFill>
            </a:endParaRPr>
          </a:p>
          <a:p>
            <a:r>
              <a:rPr lang="nl-BE" sz="3600" dirty="0">
                <a:solidFill>
                  <a:srgbClr val="FFFFFF"/>
                </a:solidFill>
              </a:rPr>
              <a:t>6A: meester Joris</a:t>
            </a:r>
          </a:p>
          <a:p>
            <a:r>
              <a:rPr lang="nl-BE" sz="3600" dirty="0">
                <a:solidFill>
                  <a:srgbClr val="FFFFFF"/>
                </a:solidFill>
              </a:rPr>
              <a:t>6B: juf Evelien</a:t>
            </a:r>
          </a:p>
        </p:txBody>
      </p:sp>
    </p:spTree>
    <p:extLst>
      <p:ext uri="{BB962C8B-B14F-4D97-AF65-F5344CB8AC3E}">
        <p14:creationId xmlns:p14="http://schemas.microsoft.com/office/powerpoint/2010/main" val="39133447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73ECEC8-0F24-45B8-950F-35FC94BCEA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9CE5833-2969-4F78-AF3B-BC986D7A311A}"/>
              </a:ext>
            </a:extLst>
          </p:cNvPr>
          <p:cNvSpPr>
            <a:spLocks noGrp="1"/>
          </p:cNvSpPr>
          <p:nvPr>
            <p:ph type="title"/>
          </p:nvPr>
        </p:nvSpPr>
        <p:spPr>
          <a:xfrm>
            <a:off x="7859485" y="634946"/>
            <a:ext cx="3690257" cy="1450757"/>
          </a:xfrm>
        </p:spPr>
        <p:txBody>
          <a:bodyPr>
            <a:normAutofit/>
          </a:bodyPr>
          <a:lstStyle/>
          <a:p>
            <a:r>
              <a:rPr lang="nl-BE" dirty="0"/>
              <a:t>Programma van de avond</a:t>
            </a:r>
          </a:p>
        </p:txBody>
      </p:sp>
      <p:pic>
        <p:nvPicPr>
          <p:cNvPr id="5" name="Afbeelding 4" descr="Afbeelding met boom, buiten, lucht, gras&#10;&#10;Automatisch gegenereerde beschrijving">
            <a:extLst>
              <a:ext uri="{FF2B5EF4-FFF2-40B4-BE49-F238E27FC236}">
                <a16:creationId xmlns:a16="http://schemas.microsoft.com/office/drawing/2014/main" id="{C7A8E97F-5B6F-4375-A220-FB92DFD9511E}"/>
              </a:ext>
            </a:extLst>
          </p:cNvPr>
          <p:cNvPicPr>
            <a:picLocks noChangeAspect="1"/>
          </p:cNvPicPr>
          <p:nvPr/>
        </p:nvPicPr>
        <p:blipFill rotWithShape="1">
          <a:blip r:embed="rId2">
            <a:extLst>
              <a:ext uri="{28A0092B-C50C-407E-A947-70E740481C1C}">
                <a14:useLocalDpi xmlns:a14="http://schemas.microsoft.com/office/drawing/2010/main" val="0"/>
              </a:ext>
            </a:extLst>
          </a:blip>
          <a:srcRect l="9542" r="3669" b="-1"/>
          <a:stretch/>
        </p:blipFill>
        <p:spPr>
          <a:xfrm>
            <a:off x="633999" y="640081"/>
            <a:ext cx="6909801" cy="5314406"/>
          </a:xfrm>
          <a:prstGeom prst="rect">
            <a:avLst/>
          </a:prstGeom>
        </p:spPr>
      </p:pic>
      <p:cxnSp>
        <p:nvCxnSpPr>
          <p:cNvPr id="12" name="Straight Connector 11">
            <a:extLst>
              <a:ext uri="{FF2B5EF4-FFF2-40B4-BE49-F238E27FC236}">
                <a16:creationId xmlns:a16="http://schemas.microsoft.com/office/drawing/2014/main" id="{89EB8C68-FF1B-4849-867B-32D29B19F10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942633" y="2250460"/>
            <a:ext cx="34747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id="{853D7DD7-ED4D-400D-999C-218FF398E3EB}"/>
              </a:ext>
            </a:extLst>
          </p:cNvPr>
          <p:cNvSpPr>
            <a:spLocks noGrp="1"/>
          </p:cNvSpPr>
          <p:nvPr>
            <p:ph idx="1"/>
          </p:nvPr>
        </p:nvSpPr>
        <p:spPr>
          <a:xfrm>
            <a:off x="7859485" y="2407436"/>
            <a:ext cx="3690257" cy="3461658"/>
          </a:xfrm>
        </p:spPr>
        <p:txBody>
          <a:bodyPr>
            <a:normAutofit/>
          </a:bodyPr>
          <a:lstStyle/>
          <a:p>
            <a:pPr>
              <a:lnSpc>
                <a:spcPct val="90000"/>
              </a:lnSpc>
            </a:pPr>
            <a:r>
              <a:rPr lang="nl-BE" sz="1400" dirty="0"/>
              <a:t>Verhalen vertellen</a:t>
            </a:r>
          </a:p>
          <a:p>
            <a:pPr>
              <a:lnSpc>
                <a:spcPct val="90000"/>
              </a:lnSpc>
            </a:pPr>
            <a:r>
              <a:rPr lang="nl-BE" sz="1400" dirty="0"/>
              <a:t>Klasafspraken</a:t>
            </a:r>
          </a:p>
          <a:p>
            <a:pPr>
              <a:lnSpc>
                <a:spcPct val="90000"/>
              </a:lnSpc>
            </a:pPr>
            <a:r>
              <a:rPr lang="nl-BE" sz="1400" dirty="0"/>
              <a:t>Vakken</a:t>
            </a:r>
          </a:p>
          <a:p>
            <a:pPr>
              <a:lnSpc>
                <a:spcPct val="90000"/>
              </a:lnSpc>
            </a:pPr>
            <a:r>
              <a:rPr lang="nl-BE" sz="1400" dirty="0"/>
              <a:t>ZILL – projecten</a:t>
            </a:r>
          </a:p>
          <a:p>
            <a:pPr>
              <a:lnSpc>
                <a:spcPct val="90000"/>
              </a:lnSpc>
            </a:pPr>
            <a:r>
              <a:rPr lang="nl-BE" sz="1400" dirty="0"/>
              <a:t>Opdrachten</a:t>
            </a:r>
          </a:p>
          <a:p>
            <a:pPr>
              <a:lnSpc>
                <a:spcPct val="90000"/>
              </a:lnSpc>
            </a:pPr>
            <a:r>
              <a:rPr lang="nl-BE" sz="1400" dirty="0"/>
              <a:t>Blog</a:t>
            </a:r>
          </a:p>
          <a:p>
            <a:pPr>
              <a:lnSpc>
                <a:spcPct val="90000"/>
              </a:lnSpc>
            </a:pPr>
            <a:r>
              <a:rPr lang="nl-BE" sz="1400" dirty="0"/>
              <a:t>Downloads</a:t>
            </a:r>
          </a:p>
          <a:p>
            <a:pPr>
              <a:lnSpc>
                <a:spcPct val="90000"/>
              </a:lnSpc>
            </a:pPr>
            <a:r>
              <a:rPr lang="nl-BE" sz="1400" dirty="0"/>
              <a:t>Belangrijke data en meer</a:t>
            </a:r>
          </a:p>
          <a:p>
            <a:pPr>
              <a:lnSpc>
                <a:spcPct val="90000"/>
              </a:lnSpc>
            </a:pPr>
            <a:r>
              <a:rPr lang="nl-BE" sz="1400" dirty="0"/>
              <a:t>Contact</a:t>
            </a:r>
          </a:p>
          <a:p>
            <a:pPr>
              <a:lnSpc>
                <a:spcPct val="90000"/>
              </a:lnSpc>
            </a:pPr>
            <a:endParaRPr lang="nl-BE" sz="1400" dirty="0"/>
          </a:p>
        </p:txBody>
      </p:sp>
      <p:sp>
        <p:nvSpPr>
          <p:cNvPr id="14" name="Rectangle 13">
            <a:extLst>
              <a:ext uri="{FF2B5EF4-FFF2-40B4-BE49-F238E27FC236}">
                <a16:creationId xmlns:a16="http://schemas.microsoft.com/office/drawing/2014/main" id="{8B53612E-ADB2-4457-9688-89506397AF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2458064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66">
            <a:extLst>
              <a:ext uri="{FF2B5EF4-FFF2-40B4-BE49-F238E27FC236}">
                <a16:creationId xmlns:a16="http://schemas.microsoft.com/office/drawing/2014/main" id="{990D0034-F768-41E7-85D4-F38C4DE857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325F6627-F193-4E89-B67D-A88CA0347108}"/>
              </a:ext>
            </a:extLst>
          </p:cNvPr>
          <p:cNvSpPr>
            <a:spLocks noGrp="1"/>
          </p:cNvSpPr>
          <p:nvPr>
            <p:ph type="title"/>
          </p:nvPr>
        </p:nvSpPr>
        <p:spPr>
          <a:xfrm>
            <a:off x="477078" y="516836"/>
            <a:ext cx="3100136" cy="1960234"/>
          </a:xfrm>
        </p:spPr>
        <p:txBody>
          <a:bodyPr>
            <a:normAutofit/>
          </a:bodyPr>
          <a:lstStyle/>
          <a:p>
            <a:r>
              <a:rPr lang="nl-BE" sz="2200" b="1">
                <a:solidFill>
                  <a:srgbClr val="4D4334"/>
                </a:solidFill>
              </a:rPr>
              <a:t>Klasafspraken</a:t>
            </a:r>
            <a:br>
              <a:rPr lang="nl-BE" sz="2200">
                <a:solidFill>
                  <a:srgbClr val="4D4334"/>
                </a:solidFill>
              </a:rPr>
            </a:br>
            <a:br>
              <a:rPr lang="nl-BE" sz="2200">
                <a:solidFill>
                  <a:srgbClr val="4D4334"/>
                </a:solidFill>
              </a:rPr>
            </a:br>
            <a:r>
              <a:rPr lang="nl-BE" sz="2200" i="1">
                <a:solidFill>
                  <a:srgbClr val="4D4334"/>
                </a:solidFill>
              </a:rPr>
              <a:t>"In onze klas komen we niet om te presteren, </a:t>
            </a:r>
            <a:br>
              <a:rPr lang="nl-BE" sz="2200" i="1">
                <a:solidFill>
                  <a:srgbClr val="4D4334"/>
                </a:solidFill>
              </a:rPr>
            </a:br>
            <a:r>
              <a:rPr lang="nl-BE" sz="2200" i="1">
                <a:solidFill>
                  <a:srgbClr val="4D4334"/>
                </a:solidFill>
              </a:rPr>
              <a:t>wel om bij te leren!“</a:t>
            </a:r>
            <a:br>
              <a:rPr lang="nl-BE" sz="2200" i="1">
                <a:solidFill>
                  <a:srgbClr val="4D4334"/>
                </a:solidFill>
              </a:rPr>
            </a:br>
            <a:endParaRPr lang="nl-BE" sz="2200">
              <a:solidFill>
                <a:srgbClr val="4D4334"/>
              </a:solidFill>
            </a:endParaRPr>
          </a:p>
        </p:txBody>
      </p:sp>
      <p:cxnSp>
        <p:nvCxnSpPr>
          <p:cNvPr id="76" name="Straight Connector 68">
            <a:extLst>
              <a:ext uri="{FF2B5EF4-FFF2-40B4-BE49-F238E27FC236}">
                <a16:creationId xmlns:a16="http://schemas.microsoft.com/office/drawing/2014/main" id="{5A0A5CF6-407C-4691-8122-49DF69D002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0927" y="2633962"/>
            <a:ext cx="283464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id="{BE4AF214-B72E-4487-97CF-ED7AB703039C}"/>
              </a:ext>
            </a:extLst>
          </p:cNvPr>
          <p:cNvSpPr>
            <a:spLocks noGrp="1"/>
          </p:cNvSpPr>
          <p:nvPr>
            <p:ph idx="1"/>
          </p:nvPr>
        </p:nvSpPr>
        <p:spPr>
          <a:xfrm>
            <a:off x="492371" y="2790855"/>
            <a:ext cx="3084844" cy="3311766"/>
          </a:xfrm>
        </p:spPr>
        <p:txBody>
          <a:bodyPr>
            <a:normAutofit/>
          </a:bodyPr>
          <a:lstStyle/>
          <a:p>
            <a:r>
              <a:rPr lang="nl-BE" sz="1600" dirty="0"/>
              <a:t>- klasopstelling</a:t>
            </a:r>
          </a:p>
          <a:p>
            <a:r>
              <a:rPr lang="nl-BE" sz="1600" dirty="0"/>
              <a:t>- (school)materiaal</a:t>
            </a:r>
          </a:p>
          <a:p>
            <a:r>
              <a:rPr lang="nl-BE" sz="1600" dirty="0"/>
              <a:t>- lockers</a:t>
            </a:r>
          </a:p>
          <a:p>
            <a:r>
              <a:rPr lang="nl-BE" sz="1600" dirty="0"/>
              <a:t>- invullen agenda</a:t>
            </a:r>
          </a:p>
          <a:p>
            <a:r>
              <a:rPr lang="nl-BE" sz="1600" dirty="0"/>
              <a:t>- afspraken studie</a:t>
            </a:r>
          </a:p>
          <a:p>
            <a:r>
              <a:rPr lang="nl-BE" sz="1600" dirty="0"/>
              <a:t>- materiaal</a:t>
            </a:r>
          </a:p>
        </p:txBody>
      </p:sp>
      <p:pic>
        <p:nvPicPr>
          <p:cNvPr id="5" name="Afbeelding 4" descr="Afbeelding met buiten, lucht, berg&#10;&#10;Automatisch gegenereerde beschrijving">
            <a:extLst>
              <a:ext uri="{FF2B5EF4-FFF2-40B4-BE49-F238E27FC236}">
                <a16:creationId xmlns:a16="http://schemas.microsoft.com/office/drawing/2014/main" id="{521BB2B0-5B35-4D75-8204-CF391CB4A8EB}"/>
              </a:ext>
            </a:extLst>
          </p:cNvPr>
          <p:cNvPicPr>
            <a:picLocks noChangeAspect="1"/>
          </p:cNvPicPr>
          <p:nvPr/>
        </p:nvPicPr>
        <p:blipFill rotWithShape="1">
          <a:blip r:embed="rId2">
            <a:extLst>
              <a:ext uri="{28A0092B-C50C-407E-A947-70E740481C1C}">
                <a14:useLocalDpi xmlns:a14="http://schemas.microsoft.com/office/drawing/2010/main" val="0"/>
              </a:ext>
            </a:extLst>
          </a:blip>
          <a:srcRect l="21295" r="46771"/>
          <a:stretch/>
        </p:blipFill>
        <p:spPr>
          <a:xfrm>
            <a:off x="4080728" y="10"/>
            <a:ext cx="8111272" cy="6857990"/>
          </a:xfrm>
          <a:prstGeom prst="rect">
            <a:avLst/>
          </a:prstGeom>
        </p:spPr>
      </p:pic>
    </p:spTree>
    <p:extLst>
      <p:ext uri="{BB962C8B-B14F-4D97-AF65-F5344CB8AC3E}">
        <p14:creationId xmlns:p14="http://schemas.microsoft.com/office/powerpoint/2010/main" val="33479914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80861964-D86C-4A50-8F6D-B466384A61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5DE9C73-513B-4474-9397-211B8D03772C}"/>
              </a:ext>
            </a:extLst>
          </p:cNvPr>
          <p:cNvSpPr>
            <a:spLocks noGrp="1"/>
          </p:cNvSpPr>
          <p:nvPr>
            <p:ph type="title"/>
          </p:nvPr>
        </p:nvSpPr>
        <p:spPr>
          <a:xfrm>
            <a:off x="7859485" y="634946"/>
            <a:ext cx="3690257" cy="1450757"/>
          </a:xfrm>
        </p:spPr>
        <p:txBody>
          <a:bodyPr>
            <a:normAutofit/>
          </a:bodyPr>
          <a:lstStyle/>
          <a:p>
            <a:pPr algn="r"/>
            <a:r>
              <a:rPr lang="nl-BE" dirty="0"/>
              <a:t>#Vakken</a:t>
            </a:r>
          </a:p>
        </p:txBody>
      </p:sp>
      <p:pic>
        <p:nvPicPr>
          <p:cNvPr id="5" name="Afbeelding 4">
            <a:extLst>
              <a:ext uri="{FF2B5EF4-FFF2-40B4-BE49-F238E27FC236}">
                <a16:creationId xmlns:a16="http://schemas.microsoft.com/office/drawing/2014/main" id="{7B01FEDD-4A94-4AC1-9539-55B172FB35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1" y="577953"/>
            <a:ext cx="7696206" cy="5291141"/>
          </a:xfrm>
          <a:prstGeom prst="rect">
            <a:avLst/>
          </a:prstGeom>
        </p:spPr>
      </p:pic>
      <p:cxnSp>
        <p:nvCxnSpPr>
          <p:cNvPr id="21" name="Straight Connector 20">
            <a:extLst>
              <a:ext uri="{FF2B5EF4-FFF2-40B4-BE49-F238E27FC236}">
                <a16:creationId xmlns:a16="http://schemas.microsoft.com/office/drawing/2014/main" id="{754A678E-8F30-4E92-A5BF-F5D03D0113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8967" y="2246569"/>
            <a:ext cx="34747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id="{FFEE1407-16F5-4234-AF70-BC2E3BC00869}"/>
              </a:ext>
            </a:extLst>
          </p:cNvPr>
          <p:cNvSpPr>
            <a:spLocks noGrp="1"/>
          </p:cNvSpPr>
          <p:nvPr>
            <p:ph idx="1"/>
          </p:nvPr>
        </p:nvSpPr>
        <p:spPr>
          <a:xfrm>
            <a:off x="7859485" y="2407436"/>
            <a:ext cx="3690257" cy="3461658"/>
          </a:xfrm>
        </p:spPr>
        <p:txBody>
          <a:bodyPr>
            <a:normAutofit/>
          </a:bodyPr>
          <a:lstStyle/>
          <a:p>
            <a:pPr algn="r"/>
            <a:r>
              <a:rPr lang="en-US" i="1" dirty="0"/>
              <a:t>"Learning is a journey, </a:t>
            </a:r>
            <a:br>
              <a:rPr lang="en-US" i="1" dirty="0"/>
            </a:br>
            <a:r>
              <a:rPr lang="en-US" i="1" dirty="0"/>
              <a:t>not a destination."</a:t>
            </a:r>
            <a:endParaRPr lang="en-US" dirty="0"/>
          </a:p>
          <a:p>
            <a:br>
              <a:rPr lang="en-US" dirty="0"/>
            </a:br>
            <a:endParaRPr lang="nl-BE" dirty="0"/>
          </a:p>
        </p:txBody>
      </p:sp>
      <p:sp>
        <p:nvSpPr>
          <p:cNvPr id="23" name="Rectangle 22">
            <a:extLst>
              <a:ext uri="{FF2B5EF4-FFF2-40B4-BE49-F238E27FC236}">
                <a16:creationId xmlns:a16="http://schemas.microsoft.com/office/drawing/2014/main" id="{7465E1E6-76DA-46A7-87B0-0A3F9791A9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828448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E9BA134F-37B6-498A-B46D-040B86E5DA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pic>
        <p:nvPicPr>
          <p:cNvPr id="11" name="Afbeelding 10">
            <a:extLst>
              <a:ext uri="{FF2B5EF4-FFF2-40B4-BE49-F238E27FC236}">
                <a16:creationId xmlns:a16="http://schemas.microsoft.com/office/drawing/2014/main" id="{1F4433D4-AE2B-4E32-9502-FECEAE3B42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5764" y="1090010"/>
            <a:ext cx="3294253" cy="4656187"/>
          </a:xfrm>
          <a:prstGeom prst="rect">
            <a:avLst/>
          </a:prstGeom>
        </p:spPr>
      </p:pic>
      <p:sp>
        <p:nvSpPr>
          <p:cNvPr id="18" name="Rectangle 17">
            <a:extLst>
              <a:ext uri="{FF2B5EF4-FFF2-40B4-BE49-F238E27FC236}">
                <a16:creationId xmlns:a16="http://schemas.microsoft.com/office/drawing/2014/main" id="{2BFE3F30-11E0-4842-8523-7222538C8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4644106" y="0"/>
            <a:ext cx="7547879" cy="6858000"/>
          </a:xfrm>
          <a:prstGeom prst="rect">
            <a:avLst/>
          </a:prstGeom>
          <a:solidFill>
            <a:srgbClr val="7A7C3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el 1">
            <a:extLst>
              <a:ext uri="{FF2B5EF4-FFF2-40B4-BE49-F238E27FC236}">
                <a16:creationId xmlns:a16="http://schemas.microsoft.com/office/drawing/2014/main" id="{90D36CC3-F85D-4C87-93B7-8AA93A4DE609}"/>
              </a:ext>
            </a:extLst>
          </p:cNvPr>
          <p:cNvSpPr>
            <a:spLocks noGrp="1"/>
          </p:cNvSpPr>
          <p:nvPr>
            <p:ph type="title"/>
          </p:nvPr>
        </p:nvSpPr>
        <p:spPr>
          <a:xfrm>
            <a:off x="5315801" y="516835"/>
            <a:ext cx="5778919" cy="1666501"/>
          </a:xfrm>
        </p:spPr>
        <p:txBody>
          <a:bodyPr>
            <a:normAutofit/>
          </a:bodyPr>
          <a:lstStyle/>
          <a:p>
            <a:r>
              <a:rPr lang="nl-BE" sz="4000">
                <a:solidFill>
                  <a:srgbClr val="FFFFFF"/>
                </a:solidFill>
              </a:rPr>
              <a:t>Rooms-katholieke godsdienst</a:t>
            </a:r>
          </a:p>
        </p:txBody>
      </p:sp>
      <p:cxnSp>
        <p:nvCxnSpPr>
          <p:cNvPr id="20" name="Straight Connector 19">
            <a:extLst>
              <a:ext uri="{FF2B5EF4-FFF2-40B4-BE49-F238E27FC236}">
                <a16:creationId xmlns:a16="http://schemas.microsoft.com/office/drawing/2014/main" id="{67E7D319-545A-41CD-95DF-4DE4FA8A46B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15892" y="2344202"/>
            <a:ext cx="557784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ijdelijke aanduiding voor inhoud 6">
            <a:extLst>
              <a:ext uri="{FF2B5EF4-FFF2-40B4-BE49-F238E27FC236}">
                <a16:creationId xmlns:a16="http://schemas.microsoft.com/office/drawing/2014/main" id="{151FFCFA-E2C7-44C9-8195-FBD415FEB3B7}"/>
              </a:ext>
            </a:extLst>
          </p:cNvPr>
          <p:cNvSpPr>
            <a:spLocks noGrp="1"/>
          </p:cNvSpPr>
          <p:nvPr>
            <p:ph idx="1"/>
          </p:nvPr>
        </p:nvSpPr>
        <p:spPr>
          <a:xfrm>
            <a:off x="5315802" y="2505069"/>
            <a:ext cx="5778919" cy="1091564"/>
          </a:xfrm>
        </p:spPr>
        <p:txBody>
          <a:bodyPr>
            <a:normAutofit/>
          </a:bodyPr>
          <a:lstStyle/>
          <a:p>
            <a:r>
              <a:rPr lang="nl-BE" sz="1800" dirty="0">
                <a:solidFill>
                  <a:srgbClr val="FFFFFF"/>
                </a:solidFill>
              </a:rPr>
              <a:t>- Tuin van Heden nu (toetsen via computer)</a:t>
            </a:r>
          </a:p>
          <a:p>
            <a:r>
              <a:rPr lang="nl-BE" sz="1800" dirty="0">
                <a:solidFill>
                  <a:srgbClr val="FFFFFF"/>
                </a:solidFill>
              </a:rPr>
              <a:t>- Vormsel zaterdag 23 mei 2020</a:t>
            </a:r>
          </a:p>
        </p:txBody>
      </p:sp>
    </p:spTree>
    <p:extLst>
      <p:ext uri="{BB962C8B-B14F-4D97-AF65-F5344CB8AC3E}">
        <p14:creationId xmlns:p14="http://schemas.microsoft.com/office/powerpoint/2010/main" val="13555143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7" name="Rectangle 86">
            <a:extLst>
              <a:ext uri="{FF2B5EF4-FFF2-40B4-BE49-F238E27FC236}">
                <a16:creationId xmlns:a16="http://schemas.microsoft.com/office/drawing/2014/main" id="{13BCCAE5-A35B-4B66-A4A7-E23C34A403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51536F74-37A0-43E7-9775-01C824F3C083}"/>
              </a:ext>
            </a:extLst>
          </p:cNvPr>
          <p:cNvSpPr>
            <a:spLocks noGrp="1"/>
          </p:cNvSpPr>
          <p:nvPr>
            <p:ph type="title"/>
          </p:nvPr>
        </p:nvSpPr>
        <p:spPr>
          <a:xfrm>
            <a:off x="1097280" y="286603"/>
            <a:ext cx="10058400" cy="1450757"/>
          </a:xfrm>
        </p:spPr>
        <p:txBody>
          <a:bodyPr>
            <a:normAutofit/>
          </a:bodyPr>
          <a:lstStyle/>
          <a:p>
            <a:r>
              <a:rPr lang="nl-BE" dirty="0"/>
              <a:t>Wiskundig denken</a:t>
            </a:r>
          </a:p>
        </p:txBody>
      </p:sp>
      <p:cxnSp>
        <p:nvCxnSpPr>
          <p:cNvPr id="89" name="Straight Connector 88">
            <a:extLst>
              <a:ext uri="{FF2B5EF4-FFF2-40B4-BE49-F238E27FC236}">
                <a16:creationId xmlns:a16="http://schemas.microsoft.com/office/drawing/2014/main" id="{6987BDFB-DE64-4B56-B44F-45FAE19FA9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5846"/>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id="{997EAB8C-52D0-48EB-910E-7595003A1CB3}"/>
              </a:ext>
            </a:extLst>
          </p:cNvPr>
          <p:cNvSpPr>
            <a:spLocks noGrp="1"/>
          </p:cNvSpPr>
          <p:nvPr>
            <p:ph idx="1"/>
          </p:nvPr>
        </p:nvSpPr>
        <p:spPr>
          <a:xfrm>
            <a:off x="1097280" y="2023963"/>
            <a:ext cx="6437367" cy="4218346"/>
          </a:xfrm>
        </p:spPr>
        <p:txBody>
          <a:bodyPr>
            <a:noAutofit/>
          </a:bodyPr>
          <a:lstStyle/>
          <a:p>
            <a:pPr>
              <a:lnSpc>
                <a:spcPct val="90000"/>
              </a:lnSpc>
            </a:pPr>
            <a:r>
              <a:rPr lang="nl-BE" sz="1600" b="1" dirty="0"/>
              <a:t>ONDERDELEN</a:t>
            </a:r>
          </a:p>
          <a:p>
            <a:pPr>
              <a:lnSpc>
                <a:spcPct val="90000"/>
              </a:lnSpc>
            </a:pPr>
            <a:r>
              <a:rPr lang="nl-BE" sz="1600" dirty="0"/>
              <a:t>- getallenkennis</a:t>
            </a:r>
            <a:br>
              <a:rPr lang="nl-BE" sz="1600" dirty="0"/>
            </a:br>
            <a:r>
              <a:rPr lang="nl-BE" sz="1600" dirty="0"/>
              <a:t>- bewerkingen (hoofdrekenen)</a:t>
            </a:r>
            <a:br>
              <a:rPr lang="nl-BE" sz="1600" dirty="0"/>
            </a:br>
            <a:r>
              <a:rPr lang="nl-BE" sz="1600" dirty="0"/>
              <a:t>- bewerkingen (cijferen)</a:t>
            </a:r>
            <a:br>
              <a:rPr lang="nl-BE" sz="1600" dirty="0"/>
            </a:br>
            <a:r>
              <a:rPr lang="nl-BE" sz="1600" dirty="0"/>
              <a:t>- meten &amp; metend rekenen</a:t>
            </a:r>
            <a:br>
              <a:rPr lang="nl-BE" sz="1600" dirty="0"/>
            </a:br>
            <a:r>
              <a:rPr lang="nl-BE" sz="1600" dirty="0"/>
              <a:t>- meetkunde</a:t>
            </a:r>
            <a:br>
              <a:rPr lang="nl-BE" sz="1600" dirty="0"/>
            </a:br>
            <a:r>
              <a:rPr lang="nl-BE" sz="1600" dirty="0"/>
              <a:t>- toepassingen</a:t>
            </a:r>
          </a:p>
          <a:p>
            <a:pPr>
              <a:lnSpc>
                <a:spcPct val="90000"/>
              </a:lnSpc>
            </a:pPr>
            <a:r>
              <a:rPr lang="nl-BE" sz="1600" b="1" dirty="0"/>
              <a:t>METHODE</a:t>
            </a:r>
          </a:p>
          <a:p>
            <a:pPr>
              <a:lnSpc>
                <a:spcPct val="90000"/>
              </a:lnSpc>
            </a:pPr>
            <a:r>
              <a:rPr lang="nl-BE" sz="1600" dirty="0"/>
              <a:t>- Kompas 6</a:t>
            </a:r>
            <a:r>
              <a:rPr lang="nl-BE" sz="1600" baseline="30000" dirty="0"/>
              <a:t>e</a:t>
            </a:r>
            <a:r>
              <a:rPr lang="nl-BE" sz="1600" dirty="0"/>
              <a:t> leerjaar</a:t>
            </a:r>
            <a:br>
              <a:rPr lang="nl-BE" sz="1600" dirty="0"/>
            </a:br>
            <a:r>
              <a:rPr lang="nl-BE" sz="1600" dirty="0"/>
              <a:t>- 3-sporenbeleid (kan uitgebreid worden naar 4-sporen)</a:t>
            </a:r>
          </a:p>
          <a:p>
            <a:pPr>
              <a:lnSpc>
                <a:spcPct val="90000"/>
              </a:lnSpc>
            </a:pPr>
            <a:r>
              <a:rPr lang="nl-BE" sz="1600" b="1" dirty="0"/>
              <a:t>MATERIALEN</a:t>
            </a:r>
          </a:p>
          <a:p>
            <a:pPr>
              <a:lnSpc>
                <a:spcPct val="90000"/>
              </a:lnSpc>
            </a:pPr>
            <a:r>
              <a:rPr lang="nl-BE" sz="1600" dirty="0"/>
              <a:t>- Werkboeken</a:t>
            </a:r>
            <a:br>
              <a:rPr lang="nl-BE" sz="1600" dirty="0"/>
            </a:br>
            <a:r>
              <a:rPr lang="nl-BE" sz="1600" dirty="0"/>
              <a:t>- Blauwe &amp; groene scheurblok - </a:t>
            </a:r>
            <a:r>
              <a:rPr lang="nl-BE" sz="1600" b="1" dirty="0"/>
              <a:t>HUISWERK</a:t>
            </a:r>
            <a:br>
              <a:rPr lang="nl-BE" sz="1600" dirty="0"/>
            </a:br>
            <a:r>
              <a:rPr lang="nl-BE" sz="1600" dirty="0"/>
              <a:t>- </a:t>
            </a:r>
            <a:r>
              <a:rPr lang="nl-BE" sz="1600" dirty="0" err="1"/>
              <a:t>Kweetet</a:t>
            </a:r>
            <a:r>
              <a:rPr lang="nl-BE" sz="1600" dirty="0"/>
              <a:t> / Kangoeroewedstrijd / opdrachten via klasblog / rekenraadsels</a:t>
            </a:r>
          </a:p>
        </p:txBody>
      </p:sp>
      <p:pic>
        <p:nvPicPr>
          <p:cNvPr id="5" name="Afbeelding 4">
            <a:extLst>
              <a:ext uri="{FF2B5EF4-FFF2-40B4-BE49-F238E27FC236}">
                <a16:creationId xmlns:a16="http://schemas.microsoft.com/office/drawing/2014/main" id="{580A0E2D-5BA5-44DF-A11D-27FD659EA23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p:blipFill>
        <p:spPr>
          <a:xfrm>
            <a:off x="8129006" y="2416624"/>
            <a:ext cx="3144043" cy="3144043"/>
          </a:xfrm>
          <a:prstGeom prst="rect">
            <a:avLst/>
          </a:prstGeom>
        </p:spPr>
      </p:pic>
      <p:sp>
        <p:nvSpPr>
          <p:cNvPr id="91" name="Rectangle 90">
            <a:extLst>
              <a:ext uri="{FF2B5EF4-FFF2-40B4-BE49-F238E27FC236}">
                <a16:creationId xmlns:a16="http://schemas.microsoft.com/office/drawing/2014/main" id="{9E4CE3CF-6887-4947-8090-EC10F183F2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4443775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jdelijke aanduiding voor inhoud 6">
            <a:extLst>
              <a:ext uri="{FF2B5EF4-FFF2-40B4-BE49-F238E27FC236}">
                <a16:creationId xmlns:a16="http://schemas.microsoft.com/office/drawing/2014/main" id="{14A10D9C-44DD-487E-8694-112EC4D976B3}"/>
              </a:ext>
            </a:extLst>
          </p:cNvPr>
          <p:cNvSpPr>
            <a:spLocks noGrp="1"/>
          </p:cNvSpPr>
          <p:nvPr>
            <p:ph idx="1"/>
          </p:nvPr>
        </p:nvSpPr>
        <p:spPr>
          <a:xfrm>
            <a:off x="1097280" y="2108201"/>
            <a:ext cx="10271760" cy="561339"/>
          </a:xfrm>
        </p:spPr>
        <p:txBody>
          <a:bodyPr/>
          <a:lstStyle/>
          <a:p>
            <a:r>
              <a:rPr lang="nl-BE" b="1" dirty="0">
                <a:sym typeface="Wingdings" panose="05000000000000000000" pitchFamily="2" charset="2"/>
              </a:rPr>
              <a:t>Donderdag 19 maart 2020</a:t>
            </a:r>
          </a:p>
        </p:txBody>
      </p:sp>
      <p:pic>
        <p:nvPicPr>
          <p:cNvPr id="8" name="Onlinemedia 7" title="Kangoeroewedstrijd">
            <a:hlinkClick r:id="" action="ppaction://media"/>
            <a:extLst>
              <a:ext uri="{FF2B5EF4-FFF2-40B4-BE49-F238E27FC236}">
                <a16:creationId xmlns:a16="http://schemas.microsoft.com/office/drawing/2014/main" id="{94A1DE83-1636-4CFD-99D7-5B0391019AFE}"/>
              </a:ext>
            </a:extLst>
          </p:cNvPr>
          <p:cNvPicPr>
            <a:picLocks noRot="1" noChangeAspect="1"/>
          </p:cNvPicPr>
          <p:nvPr>
            <a:videoFile r:link="rId1"/>
          </p:nvPr>
        </p:nvPicPr>
        <p:blipFill>
          <a:blip r:embed="rId3"/>
          <a:stretch>
            <a:fillRect/>
          </a:stretch>
        </p:blipFill>
        <p:spPr>
          <a:xfrm>
            <a:off x="1097280" y="2669540"/>
            <a:ext cx="6096000" cy="3429000"/>
          </a:xfrm>
          <a:prstGeom prst="rect">
            <a:avLst/>
          </a:prstGeom>
        </p:spPr>
      </p:pic>
      <p:pic>
        <p:nvPicPr>
          <p:cNvPr id="10" name="Afbeelding 9">
            <a:extLst>
              <a:ext uri="{FF2B5EF4-FFF2-40B4-BE49-F238E27FC236}">
                <a16:creationId xmlns:a16="http://schemas.microsoft.com/office/drawing/2014/main" id="{E6ED5D41-969F-4AEA-B830-174673614D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7280" y="460292"/>
            <a:ext cx="5763780" cy="1225298"/>
          </a:xfrm>
          <a:prstGeom prst="rect">
            <a:avLst/>
          </a:prstGeom>
        </p:spPr>
      </p:pic>
      <p:sp>
        <p:nvSpPr>
          <p:cNvPr id="13" name="Tekstvak 12">
            <a:extLst>
              <a:ext uri="{FF2B5EF4-FFF2-40B4-BE49-F238E27FC236}">
                <a16:creationId xmlns:a16="http://schemas.microsoft.com/office/drawing/2014/main" id="{10A8CDBA-F92B-4F3C-8AF2-37F6038D51C7}"/>
              </a:ext>
            </a:extLst>
          </p:cNvPr>
          <p:cNvSpPr txBox="1"/>
          <p:nvPr/>
        </p:nvSpPr>
        <p:spPr>
          <a:xfrm>
            <a:off x="7579361" y="2405221"/>
            <a:ext cx="3789679" cy="3693319"/>
          </a:xfrm>
          <a:prstGeom prst="rect">
            <a:avLst/>
          </a:prstGeom>
          <a:noFill/>
        </p:spPr>
        <p:txBody>
          <a:bodyPr wrap="square" rtlCol="0">
            <a:spAutoFit/>
          </a:bodyPr>
          <a:lstStyle/>
          <a:p>
            <a:r>
              <a:rPr lang="nl-BE" b="1" dirty="0"/>
              <a:t>KOALA</a:t>
            </a:r>
            <a:br>
              <a:rPr lang="nl-BE" dirty="0"/>
            </a:br>
            <a:r>
              <a:rPr lang="nl-BE" dirty="0"/>
              <a:t>Koala is een van de vijf edities van de Kangoeroewedstrijd. De Koala-editie bestaat uit het oplossen van 24 leuke reken-, denk- en puzzelvraagjes waarvoor de leerlingen 50 minuten de tijd krijgen.  Dit is speciaal voor leerlingen uit het 5</a:t>
            </a:r>
            <a:r>
              <a:rPr lang="nl-BE" baseline="30000" dirty="0"/>
              <a:t>e</a:t>
            </a:r>
            <a:r>
              <a:rPr lang="nl-BE" dirty="0"/>
              <a:t> &amp; 6</a:t>
            </a:r>
            <a:r>
              <a:rPr lang="nl-BE" baseline="30000" dirty="0"/>
              <a:t>e</a:t>
            </a:r>
            <a:r>
              <a:rPr lang="nl-BE" dirty="0"/>
              <a:t> leerjaar.</a:t>
            </a:r>
          </a:p>
          <a:p>
            <a:endParaRPr lang="nl-BE" dirty="0"/>
          </a:p>
          <a:p>
            <a:r>
              <a:rPr lang="nl-BE" b="1" dirty="0"/>
              <a:t>WALLABIE</a:t>
            </a:r>
          </a:p>
          <a:p>
            <a:r>
              <a:rPr lang="nl-BE" dirty="0"/>
              <a:t>Speciaal voor alle leerlingen uit leerjaar 1 en 2 (A-stroom) van het secundair onderwijs</a:t>
            </a:r>
          </a:p>
        </p:txBody>
      </p:sp>
    </p:spTree>
    <p:extLst>
      <p:ext uri="{BB962C8B-B14F-4D97-AF65-F5344CB8AC3E}">
        <p14:creationId xmlns:p14="http://schemas.microsoft.com/office/powerpoint/2010/main" val="2189119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theme/theme1.xml><?xml version="1.0" encoding="utf-8"?>
<a:theme xmlns:a="http://schemas.openxmlformats.org/drawingml/2006/main" name="RetrospectVTI">
  <a:themeElements>
    <a:clrScheme name="">
      <a:dk1>
        <a:srgbClr val="000000"/>
      </a:dk1>
      <a:lt1>
        <a:srgbClr val="FFFFFF"/>
      </a:lt1>
      <a:dk2>
        <a:srgbClr val="2E3948"/>
      </a:dk2>
      <a:lt2>
        <a:srgbClr val="E7E6E6"/>
      </a:lt2>
      <a:accent1>
        <a:srgbClr val="5A82CB"/>
      </a:accent1>
      <a:accent2>
        <a:srgbClr val="ED7D31"/>
      </a:accent2>
      <a:accent3>
        <a:srgbClr val="A3A3A3"/>
      </a:accent3>
      <a:accent4>
        <a:srgbClr val="CF9B00"/>
      </a:accent4>
      <a:accent5>
        <a:srgbClr val="5B9BD5"/>
      </a:accent5>
      <a:accent6>
        <a:srgbClr val="70AD47"/>
      </a:accent6>
      <a:hlink>
        <a:srgbClr val="D26012"/>
      </a:hlink>
      <a:folHlink>
        <a:srgbClr val="A9718D"/>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docProps/app.xml><?xml version="1.0" encoding="utf-8"?>
<Properties xmlns="http://schemas.openxmlformats.org/officeDocument/2006/extended-properties" xmlns:vt="http://schemas.openxmlformats.org/officeDocument/2006/docPropsVTypes">
  <TotalTime>0</TotalTime>
  <Words>305</Words>
  <Application>Microsoft Office PowerPoint</Application>
  <PresentationFormat>Breedbeeld</PresentationFormat>
  <Paragraphs>96</Paragraphs>
  <Slides>19</Slides>
  <Notes>0</Notes>
  <HiddenSlides>0</HiddenSlides>
  <MMClips>1</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19</vt:i4>
      </vt:variant>
    </vt:vector>
  </HeadingPairs>
  <TitlesOfParts>
    <vt:vector size="22" baseType="lpstr">
      <vt:lpstr>Calibri</vt:lpstr>
      <vt:lpstr>Calibri Light</vt:lpstr>
      <vt:lpstr>RetrospectVTI</vt:lpstr>
      <vt:lpstr>WELKOM</vt:lpstr>
      <vt:lpstr>‘Verhalen vertellen’</vt:lpstr>
      <vt:lpstr>Even kennismaken</vt:lpstr>
      <vt:lpstr>Programma van de avond</vt:lpstr>
      <vt:lpstr>Klasafspraken  "In onze klas komen we niet om te presteren,  wel om bij te leren!“ </vt:lpstr>
      <vt:lpstr>#Vakken</vt:lpstr>
      <vt:lpstr>Rooms-katholieke godsdienst</vt:lpstr>
      <vt:lpstr>Wiskundig denken</vt:lpstr>
      <vt:lpstr>PowerPoint-presentatie</vt:lpstr>
      <vt:lpstr>WERO</vt:lpstr>
      <vt:lpstr>Taalontwikkeling Nederlands</vt:lpstr>
      <vt:lpstr>Taalontwikkeling Frans</vt:lpstr>
      <vt:lpstr>Muzische ontwikkeling</vt:lpstr>
      <vt:lpstr>#projecten</vt:lpstr>
      <vt:lpstr>#Opdrachten</vt:lpstr>
      <vt:lpstr>#Blog</vt:lpstr>
      <vt:lpstr>#Downloads</vt:lpstr>
      <vt:lpstr>Belangrijke data en meer …</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WELKOM</dc:title>
  <dc:creator>Evelien Baete</dc:creator>
  <cp:lastModifiedBy>Evelien Baete</cp:lastModifiedBy>
  <cp:revision>1</cp:revision>
  <cp:lastPrinted>2019-09-11T17:21:27Z</cp:lastPrinted>
  <dcterms:created xsi:type="dcterms:W3CDTF">2019-09-11T17:18:27Z</dcterms:created>
  <dcterms:modified xsi:type="dcterms:W3CDTF">2019-09-11T17:25:48Z</dcterms:modified>
</cp:coreProperties>
</file>